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ng&amp;ehk=2yOvZ8Ph6Z" ContentType="image/png"/>
  <Default Extension="png&amp;ehk=tSWy2GE" ContentType="image/png"/>
  <Default Extension="png&amp;ehk=UHXXgbBv9kk7hMLpytqvsw&amp;r=0&amp;pid=OfficeInsert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24" r:id="rId2"/>
  </p:sldMasterIdLst>
  <p:notesMasterIdLst>
    <p:notesMasterId r:id="rId36"/>
  </p:notesMasterIdLst>
  <p:handoutMasterIdLst>
    <p:handoutMasterId r:id="rId37"/>
  </p:handoutMasterIdLst>
  <p:sldIdLst>
    <p:sldId id="573" r:id="rId3"/>
    <p:sldId id="1150" r:id="rId4"/>
    <p:sldId id="1196" r:id="rId5"/>
    <p:sldId id="1197" r:id="rId6"/>
    <p:sldId id="1198" r:id="rId7"/>
    <p:sldId id="1199" r:id="rId8"/>
    <p:sldId id="1200" r:id="rId9"/>
    <p:sldId id="1187" r:id="rId10"/>
    <p:sldId id="1188" r:id="rId11"/>
    <p:sldId id="1186" r:id="rId12"/>
    <p:sldId id="1171" r:id="rId13"/>
    <p:sldId id="1159" r:id="rId14"/>
    <p:sldId id="1161" r:id="rId15"/>
    <p:sldId id="1160" r:id="rId16"/>
    <p:sldId id="1162" r:id="rId17"/>
    <p:sldId id="1172" r:id="rId18"/>
    <p:sldId id="1166" r:id="rId19"/>
    <p:sldId id="1189" r:id="rId20"/>
    <p:sldId id="1190" r:id="rId21"/>
    <p:sldId id="1193" r:id="rId22"/>
    <p:sldId id="1169" r:id="rId23"/>
    <p:sldId id="1173" r:id="rId24"/>
    <p:sldId id="1174" r:id="rId25"/>
    <p:sldId id="1175" r:id="rId26"/>
    <p:sldId id="1176" r:id="rId27"/>
    <p:sldId id="1191" r:id="rId28"/>
    <p:sldId id="1192" r:id="rId29"/>
    <p:sldId id="1177" r:id="rId30"/>
    <p:sldId id="1180" r:id="rId31"/>
    <p:sldId id="1181" r:id="rId32"/>
    <p:sldId id="1182" r:id="rId33"/>
    <p:sldId id="1183" r:id="rId34"/>
    <p:sldId id="11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80BC25"/>
    <a:srgbClr val="3264FB"/>
    <a:srgbClr val="367BBA"/>
    <a:srgbClr val="6699FF"/>
    <a:srgbClr val="00B050"/>
    <a:srgbClr val="B3B3FF"/>
    <a:srgbClr val="2A2B25"/>
    <a:srgbClr val="220076"/>
    <a:srgbClr val="001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 autoAdjust="0"/>
    <p:restoredTop sz="74898" autoAdjust="0"/>
  </p:normalViewPr>
  <p:slideViewPr>
    <p:cSldViewPr snapToGrid="0" snapToObjects="1">
      <p:cViewPr varScale="1">
        <p:scale>
          <a:sx n="94" d="100"/>
          <a:sy n="94" d="100"/>
        </p:scale>
        <p:origin x="2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58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8ef33580f5cde74e/RTL_Results_SwapNoC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8ef33580f5cde74e/RTL_Results_SwapNo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273827488831404E-2"/>
          <c:y val="5.8125733405220301E-2"/>
          <c:w val="0.90119360615262001"/>
          <c:h val="0.69851455710253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Sheet1!$D$9</c:f>
              <c:strCache>
                <c:ptCount val="1"/>
                <c:pt idx="0">
                  <c:v>Wormhole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Sheet1!$E$10:$E$17</c:f>
              <c:numCache>
                <c:formatCode>General</c:formatCode>
                <c:ptCount val="8"/>
                <c:pt idx="0">
                  <c:v>13.23</c:v>
                </c:pt>
                <c:pt idx="1">
                  <c:v>16.646000000000001</c:v>
                </c:pt>
                <c:pt idx="2">
                  <c:v>19.818999999999999</c:v>
                </c:pt>
                <c:pt idx="3">
                  <c:v>23.094000000000001</c:v>
                </c:pt>
                <c:pt idx="4">
                  <c:v>26.353999999999999</c:v>
                </c:pt>
                <c:pt idx="5">
                  <c:v>29.535</c:v>
                </c:pt>
                <c:pt idx="6">
                  <c:v>32.711000000000013</c:v>
                </c:pt>
                <c:pt idx="7">
                  <c:v>36.014000000000003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EF-43CD-9757-4F7CA6281EF2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SwapNoC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Sheet1!$I$10:$I$17</c:f>
              <c:numCache>
                <c:formatCode>General</c:formatCode>
                <c:ptCount val="8"/>
                <c:pt idx="0">
                  <c:v>13.577999999999999</c:v>
                </c:pt>
                <c:pt idx="1">
                  <c:v>16.774000000000001</c:v>
                </c:pt>
                <c:pt idx="2">
                  <c:v>20.086999999999989</c:v>
                </c:pt>
                <c:pt idx="3">
                  <c:v>23.495000000000001</c:v>
                </c:pt>
                <c:pt idx="4">
                  <c:v>26.728999999999999</c:v>
                </c:pt>
                <c:pt idx="5">
                  <c:v>30.06</c:v>
                </c:pt>
                <c:pt idx="6">
                  <c:v>33.287999999999997</c:v>
                </c:pt>
                <c:pt idx="7">
                  <c:v>36.372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EF-43CD-9757-4F7CA6281EF2}"/>
            </c:ext>
          </c:extLst>
        </c:ser>
        <c:ser>
          <c:idx val="2"/>
          <c:order val="2"/>
          <c:tx>
            <c:strRef>
              <c:f>Sheet1!$L$9</c:f>
              <c:strCache>
                <c:ptCount val="1"/>
                <c:pt idx="0">
                  <c:v>VC Router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Sheet1!$M$10:$M$17</c:f>
              <c:numCache>
                <c:formatCode>General</c:formatCode>
                <c:ptCount val="8"/>
                <c:pt idx="0">
                  <c:v>16.385000000000002</c:v>
                </c:pt>
                <c:pt idx="1">
                  <c:v>24.558</c:v>
                </c:pt>
                <c:pt idx="2">
                  <c:v>33.253999999999998</c:v>
                </c:pt>
                <c:pt idx="3">
                  <c:v>41.750999999999998</c:v>
                </c:pt>
                <c:pt idx="4">
                  <c:v>50.464000000000013</c:v>
                </c:pt>
                <c:pt idx="5">
                  <c:v>59.229000000000013</c:v>
                </c:pt>
                <c:pt idx="6">
                  <c:v>67.923000000000002</c:v>
                </c:pt>
                <c:pt idx="7">
                  <c:v>76.684999999999974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EF-43CD-9757-4F7CA6281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2"/>
        <c:axId val="-541722688"/>
        <c:axId val="-541719296"/>
      </c:barChart>
      <c:catAx>
        <c:axId val="-541722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Number of Buffer Slots</a:t>
                </a:r>
              </a:p>
            </c:rich>
          </c:tx>
          <c:layout>
            <c:manualLayout>
              <c:xMode val="edge"/>
              <c:yMode val="edge"/>
              <c:x val="0.30879135180219602"/>
              <c:y val="0.85991129755358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1719296"/>
        <c:crosses val="autoZero"/>
        <c:auto val="1"/>
        <c:lblAlgn val="ctr"/>
        <c:lblOffset val="100"/>
        <c:noMultiLvlLbl val="0"/>
      </c:catAx>
      <c:valAx>
        <c:axId val="-54171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Power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172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0287124923946"/>
          <c:y val="3.71116896392008E-2"/>
          <c:w val="0.880938804128794"/>
          <c:h val="0.8813629372498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Sheet1!$D$9</c:f>
              <c:strCache>
                <c:ptCount val="1"/>
                <c:pt idx="0">
                  <c:v>Wormhole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Sheet1!$D$10:$D$17</c:f>
              <c:numCache>
                <c:formatCode>General</c:formatCode>
                <c:ptCount val="8"/>
                <c:pt idx="0">
                  <c:v>14710.9476</c:v>
                </c:pt>
                <c:pt idx="1">
                  <c:v>18301.5995</c:v>
                </c:pt>
                <c:pt idx="2">
                  <c:v>21538.848399999999</c:v>
                </c:pt>
                <c:pt idx="3">
                  <c:v>25372.8518</c:v>
                </c:pt>
                <c:pt idx="4">
                  <c:v>28932.8328</c:v>
                </c:pt>
                <c:pt idx="5">
                  <c:v>32094.83</c:v>
                </c:pt>
                <c:pt idx="6">
                  <c:v>35439.2304</c:v>
                </c:pt>
                <c:pt idx="7">
                  <c:v>39495.793999999987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C1-4323-8C9F-AF8BB1391157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SwapNoC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Sheet1!$H$10:$H$17</c:f>
              <c:numCache>
                <c:formatCode>General</c:formatCode>
                <c:ptCount val="8"/>
                <c:pt idx="0">
                  <c:v>15173.371499999999</c:v>
                </c:pt>
                <c:pt idx="1">
                  <c:v>19502.0831</c:v>
                </c:pt>
                <c:pt idx="2">
                  <c:v>24171.688699999999</c:v>
                </c:pt>
                <c:pt idx="3">
                  <c:v>28949.269100000001</c:v>
                </c:pt>
                <c:pt idx="4">
                  <c:v>33734.814600000012</c:v>
                </c:pt>
                <c:pt idx="5">
                  <c:v>38888.0144</c:v>
                </c:pt>
                <c:pt idx="6">
                  <c:v>42924.706599999998</c:v>
                </c:pt>
                <c:pt idx="7">
                  <c:v>46344.482199999999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C1-4323-8C9F-AF8BB1391157}"/>
            </c:ext>
          </c:extLst>
        </c:ser>
        <c:ser>
          <c:idx val="2"/>
          <c:order val="2"/>
          <c:tx>
            <c:strRef>
              <c:f>Sheet1!$L$9</c:f>
              <c:strCache>
                <c:ptCount val="1"/>
                <c:pt idx="0">
                  <c:v>VC Router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Sheet1!$C$10:$C$17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  <c:pt idx="6">
                  <c:v>14</c:v>
                </c:pt>
                <c:pt idx="7">
                  <c:v>16</c:v>
                </c:pt>
              </c:numCache>
            </c:numRef>
          </c:cat>
          <c:val>
            <c:numRef>
              <c:f>Sheet1!$L$10:$L$17</c:f>
              <c:numCache>
                <c:formatCode>General</c:formatCode>
                <c:ptCount val="8"/>
                <c:pt idx="0">
                  <c:v>18042.5193</c:v>
                </c:pt>
                <c:pt idx="1">
                  <c:v>26929.692299999999</c:v>
                </c:pt>
                <c:pt idx="2">
                  <c:v>36842.0285</c:v>
                </c:pt>
                <c:pt idx="3">
                  <c:v>46101.085500000001</c:v>
                </c:pt>
                <c:pt idx="4">
                  <c:v>57171.147900000004</c:v>
                </c:pt>
                <c:pt idx="5">
                  <c:v>66705.2595</c:v>
                </c:pt>
                <c:pt idx="6">
                  <c:v>75830.4755</c:v>
                </c:pt>
                <c:pt idx="7">
                  <c:v>84072.725200000001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C1-4323-8C9F-AF8BB1391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5"/>
        <c:axId val="-305729616"/>
        <c:axId val="-129243136"/>
      </c:barChart>
      <c:catAx>
        <c:axId val="-305729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29243136"/>
        <c:crosses val="autoZero"/>
        <c:auto val="1"/>
        <c:lblAlgn val="ctr"/>
        <c:lblOffset val="100"/>
        <c:noMultiLvlLbl val="0"/>
      </c:catAx>
      <c:valAx>
        <c:axId val="-12924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Area (um2)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572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5482386921105"/>
          <c:y val="0.100203635787912"/>
          <c:w val="0.67926638949946405"/>
          <c:h val="0.131304615980831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242A3-1AE4-E24A-99E0-0793FF859F2E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011F9-9310-B54B-9319-DBFD18701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89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2D40C-6BB9-764F-A17A-E488A2E1372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65942-383E-3240-932C-855475919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2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60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1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9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2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0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7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Talk:</a:t>
            </a:r>
          </a:p>
          <a:p>
            <a:r>
              <a:rPr lang="en-US" dirty="0"/>
              <a:t>This is an overview image and it shows</a:t>
            </a:r>
          </a:p>
          <a:p>
            <a:endParaRPr lang="en-US" dirty="0"/>
          </a:p>
          <a:p>
            <a:r>
              <a:rPr lang="en-US" dirty="0"/>
              <a:t>How the cores are connected to each other in the modern CMPs</a:t>
            </a:r>
          </a:p>
          <a:p>
            <a:r>
              <a:rPr lang="en-US" dirty="0"/>
              <a:t>Using Mesh topology. Each node (core)here is connected to router</a:t>
            </a:r>
          </a:p>
          <a:p>
            <a:r>
              <a:rPr lang="en-US" dirty="0"/>
              <a:t>Which in turn is connected to other </a:t>
            </a:r>
            <a:r>
              <a:rPr lang="en-US" dirty="0" err="1"/>
              <a:t>neighbouring</a:t>
            </a:r>
            <a:r>
              <a:rPr lang="en-US" dirty="0"/>
              <a:t> nodes and core itself</a:t>
            </a:r>
          </a:p>
          <a:p>
            <a:endParaRPr lang="en-US" dirty="0"/>
          </a:p>
          <a:p>
            <a:r>
              <a:rPr lang="en-US" dirty="0"/>
              <a:t>Coming to the motivation of the talk ‘why should we need buffers at all in the topology’</a:t>
            </a:r>
          </a:p>
          <a:p>
            <a:r>
              <a:rPr lang="en-US" dirty="0"/>
              <a:t>It is mainly because of the following reasons:</a:t>
            </a:r>
          </a:p>
          <a:p>
            <a:r>
              <a:rPr lang="en-US" dirty="0"/>
              <a:t>1. Simultaneous request for the same output port can’t leave.. They need to be </a:t>
            </a:r>
            <a:r>
              <a:rPr lang="en-US" dirty="0" err="1"/>
              <a:t>sequentialized</a:t>
            </a:r>
            <a:r>
              <a:rPr lang="en-US" dirty="0"/>
              <a:t> therefore the other request need to be stored somewhere within the router</a:t>
            </a:r>
          </a:p>
          <a:p>
            <a:r>
              <a:rPr lang="en-US" dirty="0"/>
              <a:t>2. There could be difference of rated (sporadic-ness within network) of rate at which requests are producing to the rate at which it is getting consumed</a:t>
            </a:r>
          </a:p>
          <a:p>
            <a:r>
              <a:rPr lang="en-US" dirty="0"/>
              <a:t>3. &lt;ask Tushar for other reasons&gt;</a:t>
            </a:r>
          </a:p>
          <a:p>
            <a:endParaRPr lang="en-US" dirty="0"/>
          </a:p>
          <a:p>
            <a:r>
              <a:rPr lang="en-US" dirty="0"/>
              <a:t>The problem of buffer management gets exaggerated by having buffers at many logical level..</a:t>
            </a:r>
          </a:p>
          <a:p>
            <a:r>
              <a:rPr lang="en-US" dirty="0"/>
              <a:t>As explained in this slide…</a:t>
            </a:r>
          </a:p>
          <a:p>
            <a:r>
              <a:rPr lang="en-US" dirty="0"/>
              <a:t>	buffers needed at ‘virtual network’ level</a:t>
            </a:r>
          </a:p>
          <a:p>
            <a:r>
              <a:rPr lang="en-US" dirty="0"/>
              <a:t>	Virtual</a:t>
            </a:r>
            <a:r>
              <a:rPr lang="en-US" baseline="0" dirty="0"/>
              <a:t> Network =&gt; </a:t>
            </a:r>
            <a:r>
              <a:rPr lang="en-US" dirty="0"/>
              <a:t>Request; Response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Why do we need buffers at all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They are required 		for managing multiple request over shared link..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8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3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6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25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80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73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7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/>
              <a:t> big question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0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8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5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4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75094" y="268288"/>
            <a:ext cx="6081139" cy="3900300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376684"/>
            <a:ext cx="5884274" cy="2814896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5"/>
            <a:ext cx="5870827" cy="153836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75094" y="1071881"/>
            <a:ext cx="608113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259" y="272674"/>
            <a:ext cx="2217164" cy="173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820" y="4155141"/>
            <a:ext cx="8404413" cy="1496825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4155141"/>
            <a:ext cx="5884274" cy="151981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5911920"/>
            <a:ext cx="5870827" cy="496024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1820" y="4133709"/>
            <a:ext cx="8404413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75094" y="268288"/>
            <a:ext cx="6081139" cy="3900300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376684"/>
            <a:ext cx="5884274" cy="2814896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5"/>
            <a:ext cx="5870827" cy="153836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75094" y="1071881"/>
            <a:ext cx="608113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259" y="272674"/>
            <a:ext cx="2217164" cy="1731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820" y="4155141"/>
            <a:ext cx="8404413" cy="1496825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4155141"/>
            <a:ext cx="5884274" cy="151981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F8B33C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5911920"/>
            <a:ext cx="5870827" cy="496024"/>
          </a:xfr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80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8940" y="4155141"/>
            <a:ext cx="182880" cy="27028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1820" y="4133709"/>
            <a:ext cx="8404413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7480046" cy="913751"/>
          </a:xfrm>
        </p:spPr>
        <p:txBody>
          <a:bodyPr/>
          <a:lstStyle>
            <a:lvl1pPr>
              <a:defRPr b="1">
                <a:solidFill>
                  <a:srgbClr val="000041"/>
                </a:solidFill>
                <a:latin typeface="Helvetica" panose="020B0500000000000000" pitchFamily="34" charset="0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>
            <a:lvl1pPr>
              <a:buClr>
                <a:srgbClr val="000041"/>
              </a:buClr>
              <a:defRPr sz="2800">
                <a:solidFill>
                  <a:schemeClr val="tx1"/>
                </a:solidFill>
                <a:latin typeface="Helvetica" panose="020B0500000000000000" pitchFamily="34" charset="0"/>
                <a:cs typeface="Tahoma"/>
              </a:defRPr>
            </a:lvl1pPr>
            <a:lvl2pPr>
              <a:buClr>
                <a:srgbClr val="000090"/>
              </a:buClr>
              <a:defRPr sz="26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2pPr>
            <a:lvl3pPr>
              <a:buClr>
                <a:srgbClr val="000041"/>
              </a:buClr>
              <a:defRPr sz="24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3pPr>
            <a:lvl4pPr>
              <a:buClr>
                <a:srgbClr val="000080"/>
              </a:buClr>
              <a:defRPr sz="2200">
                <a:solidFill>
                  <a:srgbClr val="000080"/>
                </a:solidFill>
                <a:latin typeface="Helvetica" panose="020B0500000000000000" pitchFamily="34" charset="0"/>
                <a:cs typeface="Tahoma"/>
              </a:defRPr>
            </a:lvl4pPr>
            <a:lvl5pPr>
              <a:buClr>
                <a:srgbClr val="000041"/>
              </a:buClr>
              <a:defRPr sz="2000">
                <a:solidFill>
                  <a:srgbClr val="000000"/>
                </a:solidFill>
                <a:latin typeface="Helvetica" panose="020B0500000000000000" pitchFamily="34" charset="0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260" y="6356350"/>
            <a:ext cx="1362739" cy="365125"/>
          </a:xfrm>
        </p:spPr>
        <p:txBody>
          <a:bodyPr/>
          <a:lstStyle>
            <a:lvl1pPr>
              <a:defRPr>
                <a:solidFill>
                  <a:srgbClr val="7F7F7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9161" y="6370533"/>
            <a:ext cx="4205868" cy="365125"/>
          </a:xfrm>
        </p:spPr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554479" y="1938"/>
            <a:ext cx="621542" cy="388427"/>
          </a:xfrm>
          <a:prstGeom prst="rect">
            <a:avLst/>
          </a:prstGeom>
          <a:solidFill>
            <a:srgbClr val="00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2827" y="25240"/>
            <a:ext cx="610497" cy="365125"/>
          </a:xfrm>
        </p:spPr>
        <p:txBody>
          <a:bodyPr/>
          <a:lstStyle>
            <a:lvl1pPr>
              <a:defRPr b="0">
                <a:solidFill>
                  <a:srgbClr val="F8B33C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6F8C6899-B7E0-724F-AFA7-9CBD82D6A34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1341" y="6356350"/>
            <a:ext cx="8341659" cy="0"/>
          </a:xfrm>
          <a:prstGeom prst="line">
            <a:avLst/>
          </a:prstGeom>
          <a:ln w="28575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57199" y="1077818"/>
            <a:ext cx="8409792" cy="453"/>
          </a:xfrm>
          <a:prstGeom prst="line">
            <a:avLst/>
          </a:prstGeom>
          <a:ln w="57150" cmpd="sng">
            <a:solidFill>
              <a:srgbClr val="0000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58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0" y="6356350"/>
            <a:ext cx="421341" cy="0"/>
          </a:xfrm>
          <a:prstGeom prst="line">
            <a:avLst/>
          </a:prstGeom>
          <a:ln w="28575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8763000" y="6356350"/>
            <a:ext cx="381000" cy="0"/>
          </a:xfrm>
          <a:prstGeom prst="line">
            <a:avLst/>
          </a:prstGeom>
          <a:ln w="28575" cmpd="sng">
            <a:solidFill>
              <a:srgbClr val="FFBE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3"/>
          <p:cNvCxnSpPr/>
          <p:nvPr userDrawn="1"/>
        </p:nvCxnSpPr>
        <p:spPr>
          <a:xfrm>
            <a:off x="8686801" y="1077818"/>
            <a:ext cx="457199" cy="0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1" y="6400502"/>
            <a:ext cx="1713260" cy="4427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1" y="6356350"/>
            <a:ext cx="679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F8C6899-B7E0-724F-AFA7-9CBD82D6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7" r:id="rId2"/>
    <p:sldLayoutId id="2147483718" r:id="rId3"/>
    <p:sldLayoutId id="2147483743" r:id="rId4"/>
    <p:sldLayoutId id="2147483742" r:id="rId5"/>
    <p:sldLayoutId id="2147483741" r:id="rId6"/>
    <p:sldLayoutId id="2147483740" r:id="rId7"/>
    <p:sldLayoutId id="2147483739" r:id="rId8"/>
    <p:sldLayoutId id="2147483738" r:id="rId9"/>
    <p:sldLayoutId id="2147483737" r:id="rId10"/>
    <p:sldLayoutId id="2147483736" r:id="rId11"/>
    <p:sldLayoutId id="2147483735" r:id="rId12"/>
    <p:sldLayoutId id="2147483734" r:id="rId13"/>
    <p:sldLayoutId id="2147483733" r:id="rId14"/>
    <p:sldLayoutId id="2147483732" r:id="rId15"/>
    <p:sldLayoutId id="2147483731" r:id="rId16"/>
    <p:sldLayoutId id="2147483730" r:id="rId17"/>
    <p:sldLayoutId id="2147483729" r:id="rId18"/>
    <p:sldLayoutId id="2147483723" r:id="rId19"/>
    <p:sldLayoutId id="2147483722" r:id="rId20"/>
    <p:sldLayoutId id="2147483721" r:id="rId21"/>
    <p:sldLayoutId id="2147483719" r:id="rId2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1" y="6356350"/>
            <a:ext cx="679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F8C6899-B7E0-724F-AFA7-9CBD82D6A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flickr.com/photos/bycp/5714998237" TargetMode="External"/><Relationship Id="rId7" Type="http://schemas.openxmlformats.org/officeDocument/2006/relationships/image" Target="../media/image13.png&amp;ehk=UHXXgbBv9kk7hMLpytqvsw&amp;r=0&amp;pid=OfficeInsert"/><Relationship Id="rId12" Type="http://schemas.openxmlformats.org/officeDocument/2006/relationships/image" Target="../media/image18.png&amp;ehk=2yOvZ8Ph6Z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&amp;ehk=tSWy2GE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hyperlink" Target="https://creativecommons.org/licenses/by-nc/2.0/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5094" y="1003296"/>
            <a:ext cx="6086064" cy="332380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buClr>
                <a:srgbClr val="6F89F7"/>
              </a:buClr>
            </a:pPr>
            <a:r>
              <a:rPr lang="en-US" altLang="ko-KR" sz="4800" dirty="0">
                <a:latin typeface="Helvetica" panose="020B0500000000000000" pitchFamily="34" charset="0"/>
              </a:rPr>
              <a:t>Lightweight Emulation of Virtual Channels using Swaps</a:t>
            </a:r>
            <a:endParaRPr lang="en-US" altLang="ko-KR" sz="2800" dirty="0">
              <a:latin typeface="Helvetica" panose="020B0500000000000000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94" y="4240474"/>
            <a:ext cx="5870827" cy="2388925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Helvetica" charset="0"/>
                <a:ea typeface="Helvetica" charset="0"/>
                <a:cs typeface="Helvetica" charset="0"/>
              </a:rPr>
              <a:t>Mayank Parasar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 and Tushar Krishna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School of Electrical and Computer Engineering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Georgia Institute of Technology</a:t>
            </a:r>
          </a:p>
          <a:p>
            <a:r>
              <a:rPr lang="en-US" u="sng" dirty="0" err="1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synergy.ece.gatech.edu</a:t>
            </a:r>
            <a:endParaRPr lang="en-US" u="sng" dirty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u="sng" dirty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mparasar3@gatech.edu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40966" y="501654"/>
            <a:ext cx="5686576" cy="5016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err="1">
                <a:solidFill>
                  <a:srgbClr val="F8B33C"/>
                </a:solidFill>
                <a:latin typeface="Helvetica" charset="0"/>
                <a:ea typeface="Helvetica" charset="0"/>
                <a:cs typeface="Helvetica" charset="0"/>
              </a:rPr>
              <a:t>NocArc</a:t>
            </a:r>
            <a:r>
              <a:rPr lang="en-US" sz="2600" dirty="0">
                <a:solidFill>
                  <a:srgbClr val="F8B33C"/>
                </a:solidFill>
                <a:latin typeface="Helvetica" charset="0"/>
                <a:ea typeface="Helvetica" charset="0"/>
                <a:cs typeface="Helvetica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80794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1110733">
            <a:off x="1130530" y="3105078"/>
            <a:ext cx="7063129" cy="127134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Can we have performance of VCs at the cost of wormhole!?</a:t>
            </a:r>
          </a:p>
        </p:txBody>
      </p:sp>
    </p:spTree>
    <p:extLst>
      <p:ext uri="{BB962C8B-B14F-4D97-AF65-F5344CB8AC3E}">
        <p14:creationId xmlns:p14="http://schemas.microsoft.com/office/powerpoint/2010/main" val="340981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b="1" dirty="0"/>
              <a:t>Enter </a:t>
            </a:r>
            <a:r>
              <a:rPr lang="en-US" b="1" dirty="0" err="1"/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Policies</a:t>
            </a:r>
          </a:p>
          <a:p>
            <a:pPr lvl="1"/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Comparision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1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Highlevel</a:t>
            </a:r>
            <a:r>
              <a:rPr lang="en-US" dirty="0"/>
              <a:t>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4FA0-E854-4097-A063-DD8A219FEA02}"/>
              </a:ext>
            </a:extLst>
          </p:cNvPr>
          <p:cNvSpPr txBox="1"/>
          <p:nvPr/>
        </p:nvSpPr>
        <p:spPr>
          <a:xfrm>
            <a:off x="4137800" y="7652544"/>
            <a:ext cx="4793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bycp/571499823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2.0/"/>
              </a:rPr>
              <a:t>CC BY-NC</a:t>
            </a:r>
            <a:endParaRPr lang="en-US" sz="900"/>
          </a:p>
        </p:txBody>
      </p:sp>
      <p:pic>
        <p:nvPicPr>
          <p:cNvPr id="18" name="Picture 17" descr="A picture containing monitor, screenshot&#10;&#10;Description generated with high confidence">
            <a:extLst>
              <a:ext uri="{FF2B5EF4-FFF2-40B4-BE49-F238E27FC236}">
                <a16:creationId xmlns:a16="http://schemas.microsoft.com/office/drawing/2014/main" id="{77BCDF23-26C9-46A9-988E-4EEA6A115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1165726"/>
            <a:ext cx="2921001" cy="1752540"/>
          </a:xfrm>
          <a:prstGeom prst="rect">
            <a:avLst/>
          </a:prstGeom>
        </p:spPr>
      </p:pic>
      <p:pic>
        <p:nvPicPr>
          <p:cNvPr id="14" name="Picture 13" descr="A screen shot of a car&#10;&#10;Description generated with high confidence">
            <a:extLst>
              <a:ext uri="{FF2B5EF4-FFF2-40B4-BE49-F238E27FC236}">
                <a16:creationId xmlns:a16="http://schemas.microsoft.com/office/drawing/2014/main" id="{8927C1E1-9C3A-4BFA-94B3-38E899E08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-1000399" y="2056376"/>
            <a:ext cx="1457598" cy="609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ADAC80-6385-49E2-AA89-B9CEE931E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399" y="1517234"/>
            <a:ext cx="1397017" cy="699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245DF7-F2B5-4232-A39E-3E8F2D8D047A}"/>
              </a:ext>
            </a:extLst>
          </p:cNvPr>
          <p:cNvSpPr txBox="1"/>
          <p:nvPr/>
        </p:nvSpPr>
        <p:spPr>
          <a:xfrm>
            <a:off x="550334" y="297960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Channel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D2F9DB-6C37-45AA-BB10-E7DF7911B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989" y="1129047"/>
            <a:ext cx="3068808" cy="116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7BE7B5-7A00-402F-9AAC-A4C743D70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58" y="1519099"/>
            <a:ext cx="1397017" cy="699964"/>
          </a:xfrm>
          <a:prstGeom prst="rect">
            <a:avLst/>
          </a:prstGeom>
        </p:spPr>
      </p:pic>
      <p:pic>
        <p:nvPicPr>
          <p:cNvPr id="24" name="Picture 23" descr="A screen shot of a car&#10;&#10;Description generated with high confidence">
            <a:extLst>
              <a:ext uri="{FF2B5EF4-FFF2-40B4-BE49-F238E27FC236}">
                <a16:creationId xmlns:a16="http://schemas.microsoft.com/office/drawing/2014/main" id="{86BDF795-5127-442A-9DF0-EEC783A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162496" y="1490550"/>
            <a:ext cx="1457598" cy="6091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78B154-63B6-4CF7-8176-15F6C23EB411}"/>
              </a:ext>
            </a:extLst>
          </p:cNvPr>
          <p:cNvSpPr txBox="1"/>
          <p:nvPr/>
        </p:nvSpPr>
        <p:spPr>
          <a:xfrm>
            <a:off x="6337938" y="229619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Wormhole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BCEBF-7929-4F43-81DC-2F20B053122E}"/>
              </a:ext>
            </a:extLst>
          </p:cNvPr>
          <p:cNvGrpSpPr/>
          <p:nvPr/>
        </p:nvGrpSpPr>
        <p:grpSpPr>
          <a:xfrm>
            <a:off x="3048000" y="3534517"/>
            <a:ext cx="6046636" cy="2304403"/>
            <a:chOff x="3048000" y="3534517"/>
            <a:chExt cx="6046636" cy="2304403"/>
          </a:xfrm>
        </p:grpSpPr>
        <p:pic>
          <p:nvPicPr>
            <p:cNvPr id="48" name="Picture 47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id="{02C40CBB-324E-4C63-A598-FEC70E9C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7170147" y="4770078"/>
              <a:ext cx="1216311" cy="921373"/>
            </a:xfrm>
            <a:prstGeom prst="rect">
              <a:avLst/>
            </a:prstGeom>
          </p:spPr>
        </p:pic>
        <p:pic>
          <p:nvPicPr>
            <p:cNvPr id="47" name="Picture 46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id="{1802C548-DC35-45DA-91BD-F83716094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800000">
              <a:off x="4748723" y="4472109"/>
              <a:ext cx="868171" cy="91528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9316603-3F06-4832-B767-55AF590A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00" y="3534517"/>
              <a:ext cx="6046636" cy="1160500"/>
            </a:xfrm>
            <a:prstGeom prst="rect">
              <a:avLst/>
            </a:prstGeom>
          </p:spPr>
        </p:pic>
        <p:pic>
          <p:nvPicPr>
            <p:cNvPr id="51" name="Picture 50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F48EA117-F9E5-42E4-A817-1C7B6A33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616894" y="4515474"/>
              <a:ext cx="3146105" cy="896216"/>
            </a:xfrm>
            <a:prstGeom prst="rect">
              <a:avLst/>
            </a:prstGeom>
          </p:spPr>
        </p:pic>
        <p:pic>
          <p:nvPicPr>
            <p:cNvPr id="53" name="Picture 5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4DA24BD3-8CCF-4BFE-99FA-03ADA7D0F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 flipV="1">
              <a:off x="4197222" y="4693378"/>
              <a:ext cx="3165482" cy="1111107"/>
            </a:xfrm>
            <a:prstGeom prst="rect">
              <a:avLst/>
            </a:prstGeom>
          </p:spPr>
        </p:pic>
      </p:grpSp>
      <p:pic>
        <p:nvPicPr>
          <p:cNvPr id="57" name="Content Placeholder 56" descr="A close up of a van&#10;&#10;Description generated with high confidence">
            <a:extLst>
              <a:ext uri="{FF2B5EF4-FFF2-40B4-BE49-F238E27FC236}">
                <a16:creationId xmlns:a16="http://schemas.microsoft.com/office/drawing/2014/main" id="{1ABF099F-8CC7-4FEB-B1F9-5A0F91FD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 flipH="1">
            <a:off x="2395142" y="3704755"/>
            <a:ext cx="1489604" cy="807494"/>
          </a:xfrm>
        </p:spPr>
      </p:pic>
      <p:pic>
        <p:nvPicPr>
          <p:cNvPr id="41" name="Picture 40" descr="A screen shot of a car&#10;&#10;Description generated with high confidence">
            <a:extLst>
              <a:ext uri="{FF2B5EF4-FFF2-40B4-BE49-F238E27FC236}">
                <a16:creationId xmlns:a16="http://schemas.microsoft.com/office/drawing/2014/main" id="{421153A1-E5D8-4857-B3EE-874283E52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347278" y="3891508"/>
            <a:ext cx="1457598" cy="6091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0752F9-206E-4F1A-8393-0F0489BD8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55" y="3893522"/>
            <a:ext cx="1397017" cy="69996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8BACBF1-914A-4BE6-BB63-5494206985FB}"/>
              </a:ext>
            </a:extLst>
          </p:cNvPr>
          <p:cNvSpPr txBox="1"/>
          <p:nvPr/>
        </p:nvSpPr>
        <p:spPr>
          <a:xfrm>
            <a:off x="1026901" y="533897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SwapNoC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5A4611-43D9-4418-BFB8-94F9A104A34E}"/>
              </a:ext>
            </a:extLst>
          </p:cNvPr>
          <p:cNvSpPr/>
          <p:nvPr/>
        </p:nvSpPr>
        <p:spPr>
          <a:xfrm rot="21110733">
            <a:off x="1130530" y="3105078"/>
            <a:ext cx="7063129" cy="127134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Can we use same inspiration in NOC!?</a:t>
            </a:r>
          </a:p>
        </p:txBody>
      </p:sp>
    </p:spTree>
    <p:extLst>
      <p:ext uri="{BB962C8B-B14F-4D97-AF65-F5344CB8AC3E}">
        <p14:creationId xmlns:p14="http://schemas.microsoft.com/office/powerpoint/2010/main" val="18220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L 0.25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25 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7407E-6 L 0.51684 0.0057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44705 0.0020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7 -0.01389 L 0.35868 -0.01157 L 0.44011 0.19838 L 0.77066 0.19977 L 0.79584 0.00833 L 0.79584 0.00833 " pathEditMode="relative" ptsTypes="AAAAAA">
                                      <p:cBhvr>
                                        <p:cTn id="6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382 -0.00115 L 0.55469 0.16135 L 0.204 0.15811 L 0.17587 -4.07407E-6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89B82-1642-4183-BDA1-93BB4916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11216"/>
            <a:ext cx="8305801" cy="4967154"/>
          </a:xfrm>
        </p:spPr>
        <p:txBody>
          <a:bodyPr/>
          <a:lstStyle/>
          <a:p>
            <a:r>
              <a:rPr lang="en-US" dirty="0"/>
              <a:t>Software swap vs Hardware swap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65977-7ECA-4692-ABF7-E2980E391D92}"/>
              </a:ext>
            </a:extLst>
          </p:cNvPr>
          <p:cNvSpPr/>
          <p:nvPr/>
        </p:nvSpPr>
        <p:spPr>
          <a:xfrm>
            <a:off x="813662" y="2882686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E1C59-B2EE-4534-B858-1E720F7D1F17}"/>
              </a:ext>
            </a:extLst>
          </p:cNvPr>
          <p:cNvSpPr/>
          <p:nvPr/>
        </p:nvSpPr>
        <p:spPr>
          <a:xfrm>
            <a:off x="1369018" y="3612688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F7E61-CF88-4666-AF9F-D9937D047445}"/>
              </a:ext>
            </a:extLst>
          </p:cNvPr>
          <p:cNvSpPr/>
          <p:nvPr/>
        </p:nvSpPr>
        <p:spPr>
          <a:xfrm>
            <a:off x="1901128" y="2882686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07493-3D0A-4E60-9755-690F0429A863}"/>
              </a:ext>
            </a:extLst>
          </p:cNvPr>
          <p:cNvSpPr txBox="1"/>
          <p:nvPr/>
        </p:nvSpPr>
        <p:spPr>
          <a:xfrm>
            <a:off x="627681" y="4510007"/>
            <a:ext cx="2517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using </a:t>
            </a:r>
            <a:r>
              <a:rPr lang="en-US" dirty="0" err="1"/>
              <a:t>tmp</a:t>
            </a:r>
            <a:r>
              <a:rPr lang="en-US" dirty="0"/>
              <a:t> variable</a:t>
            </a:r>
          </a:p>
          <a:p>
            <a:r>
              <a:rPr lang="en-US" dirty="0" err="1"/>
              <a:t>tmp</a:t>
            </a:r>
            <a:r>
              <a:rPr lang="en-US" dirty="0"/>
              <a:t> = a;</a:t>
            </a:r>
          </a:p>
          <a:p>
            <a:r>
              <a:rPr lang="en-US" dirty="0"/>
              <a:t>a = b;</a:t>
            </a:r>
          </a:p>
          <a:p>
            <a:r>
              <a:rPr lang="en-US" dirty="0"/>
              <a:t>b =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C5ED7-497E-44C7-B646-CB57FC38AB45}"/>
              </a:ext>
            </a:extLst>
          </p:cNvPr>
          <p:cNvSpPr/>
          <p:nvPr/>
        </p:nvSpPr>
        <p:spPr>
          <a:xfrm>
            <a:off x="4236144" y="3289085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684790-E776-4C47-B0B9-E9C5164C3CC7}"/>
              </a:ext>
            </a:extLst>
          </p:cNvPr>
          <p:cNvSpPr/>
          <p:nvPr/>
        </p:nvSpPr>
        <p:spPr>
          <a:xfrm>
            <a:off x="5752395" y="3273587"/>
            <a:ext cx="418454" cy="3642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A1841-F5FC-402D-BCB3-43D66A2BF87B}"/>
              </a:ext>
            </a:extLst>
          </p:cNvPr>
          <p:cNvSpPr txBox="1"/>
          <p:nvPr/>
        </p:nvSpPr>
        <p:spPr>
          <a:xfrm>
            <a:off x="4597186" y="4512181"/>
            <a:ext cx="2611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parallel assignment</a:t>
            </a:r>
          </a:p>
          <a:p>
            <a:r>
              <a:rPr lang="en-US" dirty="0"/>
              <a:t>a &lt;= b;</a:t>
            </a:r>
          </a:p>
          <a:p>
            <a:r>
              <a:rPr lang="en-US" dirty="0"/>
              <a:t>b &lt;= a;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73739-005C-4E49-96B6-7D81D5C0A5C2}"/>
              </a:ext>
            </a:extLst>
          </p:cNvPr>
          <p:cNvSpPr txBox="1"/>
          <p:nvPr/>
        </p:nvSpPr>
        <p:spPr>
          <a:xfrm>
            <a:off x="4275537" y="36303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C02E65-A47F-42D6-93A4-EBDDD9720FD5}"/>
              </a:ext>
            </a:extLst>
          </p:cNvPr>
          <p:cNvSpPr txBox="1"/>
          <p:nvPr/>
        </p:nvSpPr>
        <p:spPr>
          <a:xfrm>
            <a:off x="5806001" y="362875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772E9-20D5-4EC4-88BA-8803522FE439}"/>
              </a:ext>
            </a:extLst>
          </p:cNvPr>
          <p:cNvSpPr txBox="1"/>
          <p:nvPr/>
        </p:nvSpPr>
        <p:spPr>
          <a:xfrm>
            <a:off x="1938097" y="320619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FB3D8-6DDA-4477-A92F-26E65E00836F}"/>
              </a:ext>
            </a:extLst>
          </p:cNvPr>
          <p:cNvSpPr txBox="1"/>
          <p:nvPr/>
        </p:nvSpPr>
        <p:spPr>
          <a:xfrm>
            <a:off x="827231" y="317203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68C0D-8FBD-4A2B-A048-F550C7C33DCD}"/>
              </a:ext>
            </a:extLst>
          </p:cNvPr>
          <p:cNvSpPr txBox="1"/>
          <p:nvPr/>
        </p:nvSpPr>
        <p:spPr>
          <a:xfrm>
            <a:off x="1267001" y="392332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tmp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27E225-EADD-48AD-A8F2-A53B2CFC872E}"/>
              </a:ext>
            </a:extLst>
          </p:cNvPr>
          <p:cNvSpPr/>
          <p:nvPr/>
        </p:nvSpPr>
        <p:spPr>
          <a:xfrm>
            <a:off x="956259" y="2965989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B004CB4-D272-4602-89DC-425000B43DFC}"/>
              </a:ext>
            </a:extLst>
          </p:cNvPr>
          <p:cNvSpPr/>
          <p:nvPr/>
        </p:nvSpPr>
        <p:spPr>
          <a:xfrm>
            <a:off x="2040087" y="2974428"/>
            <a:ext cx="170880" cy="197603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718573-37EB-489D-82A3-DD47A3B3823C}"/>
              </a:ext>
            </a:extLst>
          </p:cNvPr>
          <p:cNvSpPr/>
          <p:nvPr/>
        </p:nvSpPr>
        <p:spPr>
          <a:xfrm>
            <a:off x="2042537" y="2984390"/>
            <a:ext cx="170880" cy="197603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C5B333-EB23-4DE6-B6F8-11B1CE379E7B}"/>
              </a:ext>
            </a:extLst>
          </p:cNvPr>
          <p:cNvSpPr/>
          <p:nvPr/>
        </p:nvSpPr>
        <p:spPr>
          <a:xfrm>
            <a:off x="1492805" y="3732358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398C94-C5A9-4993-BE2D-383DF637E2B2}"/>
              </a:ext>
            </a:extLst>
          </p:cNvPr>
          <p:cNvSpPr/>
          <p:nvPr/>
        </p:nvSpPr>
        <p:spPr>
          <a:xfrm>
            <a:off x="956259" y="2970901"/>
            <a:ext cx="170880" cy="197603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881221-0EEC-4E10-8064-32387807CB64}"/>
              </a:ext>
            </a:extLst>
          </p:cNvPr>
          <p:cNvSpPr/>
          <p:nvPr/>
        </p:nvSpPr>
        <p:spPr>
          <a:xfrm>
            <a:off x="4382098" y="3380827"/>
            <a:ext cx="126546" cy="152400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4B53C3-CB38-4A69-BB4D-BF9E29DB6574}"/>
              </a:ext>
            </a:extLst>
          </p:cNvPr>
          <p:cNvSpPr/>
          <p:nvPr/>
        </p:nvSpPr>
        <p:spPr>
          <a:xfrm>
            <a:off x="5898349" y="3380827"/>
            <a:ext cx="126546" cy="137432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0D923-FBD5-4D2C-AF53-EE6D37775917}"/>
              </a:ext>
            </a:extLst>
          </p:cNvPr>
          <p:cNvSpPr/>
          <p:nvPr/>
        </p:nvSpPr>
        <p:spPr>
          <a:xfrm>
            <a:off x="7449791" y="3195401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889A04-CEE6-492D-9227-E82777FF1634}"/>
              </a:ext>
            </a:extLst>
          </p:cNvPr>
          <p:cNvSpPr/>
          <p:nvPr/>
        </p:nvSpPr>
        <p:spPr>
          <a:xfrm>
            <a:off x="8248698" y="3194278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D36DE85-8647-4292-8800-D32B1E3AE753}"/>
              </a:ext>
            </a:extLst>
          </p:cNvPr>
          <p:cNvSpPr/>
          <p:nvPr/>
        </p:nvSpPr>
        <p:spPr>
          <a:xfrm>
            <a:off x="7535116" y="3879531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2324672-D999-4C8D-B215-14C963DB05EC}"/>
              </a:ext>
            </a:extLst>
          </p:cNvPr>
          <p:cNvSpPr/>
          <p:nvPr/>
        </p:nvSpPr>
        <p:spPr>
          <a:xfrm>
            <a:off x="8330570" y="3884058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F336FA-4CBA-4377-8E3A-F55AB9C6D6F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771971" y="3625342"/>
            <a:ext cx="476727" cy="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3B7A73B-0DF3-4612-9C43-53F9E2F66F81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70878" y="2887948"/>
            <a:ext cx="228227" cy="737394"/>
          </a:xfrm>
          <a:prstGeom prst="bentConnector2">
            <a:avLst/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A36E324-2578-4756-A025-6EF3F0626969}"/>
              </a:ext>
            </a:extLst>
          </p:cNvPr>
          <p:cNvCxnSpPr>
            <a:cxnSpLocks/>
            <a:endCxn id="27" idx="1"/>
          </p:cNvCxnSpPr>
          <p:nvPr/>
        </p:nvCxnSpPr>
        <p:spPr>
          <a:xfrm rot="10800000" flipV="1">
            <a:off x="7449791" y="2899143"/>
            <a:ext cx="1349314" cy="727322"/>
          </a:xfrm>
          <a:prstGeom prst="bentConnector3">
            <a:avLst>
              <a:gd name="adj1" fmla="val 116942"/>
            </a:avLst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97B49FB-FAB8-4ECC-8E74-36ACA612670E}"/>
              </a:ext>
            </a:extLst>
          </p:cNvPr>
          <p:cNvSpPr/>
          <p:nvPr/>
        </p:nvSpPr>
        <p:spPr>
          <a:xfrm>
            <a:off x="7793704" y="3501215"/>
            <a:ext cx="99236" cy="98828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D52788-93F2-4B19-91B1-04F5FEAA26A7}"/>
              </a:ext>
            </a:extLst>
          </p:cNvPr>
          <p:cNvSpPr/>
          <p:nvPr/>
        </p:nvSpPr>
        <p:spPr>
          <a:xfrm>
            <a:off x="8596510" y="3496673"/>
            <a:ext cx="99236" cy="98828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D70C15-0F1C-4070-A3CB-A2645CAE0201}"/>
              </a:ext>
            </a:extLst>
          </p:cNvPr>
          <p:cNvCxnSpPr>
            <a:cxnSpLocks/>
          </p:cNvCxnSpPr>
          <p:nvPr/>
        </p:nvCxnSpPr>
        <p:spPr>
          <a:xfrm>
            <a:off x="6866949" y="4219517"/>
            <a:ext cx="1558396" cy="12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97B77A-420E-4CEC-A973-E873AA9CD897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7613884" y="4057528"/>
            <a:ext cx="450" cy="1651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0835DDB-526C-4051-A978-BC7BA077FBDF}"/>
              </a:ext>
            </a:extLst>
          </p:cNvPr>
          <p:cNvCxnSpPr>
            <a:cxnSpLocks/>
          </p:cNvCxnSpPr>
          <p:nvPr/>
        </p:nvCxnSpPr>
        <p:spPr>
          <a:xfrm flipV="1">
            <a:off x="8412689" y="4062055"/>
            <a:ext cx="0" cy="1606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F044E4-38CF-4155-895D-A99C6C798E7F}"/>
              </a:ext>
            </a:extLst>
          </p:cNvPr>
          <p:cNvSpPr txBox="1"/>
          <p:nvPr/>
        </p:nvSpPr>
        <p:spPr>
          <a:xfrm>
            <a:off x="6467954" y="4034851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8263E-FB4B-4688-B356-66084A1D04E5}"/>
              </a:ext>
            </a:extLst>
          </p:cNvPr>
          <p:cNvSpPr/>
          <p:nvPr/>
        </p:nvSpPr>
        <p:spPr>
          <a:xfrm>
            <a:off x="241215" y="1970737"/>
            <a:ext cx="30925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Software Swap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392060-D1AA-4141-ABC5-D36DB7CEF765}"/>
              </a:ext>
            </a:extLst>
          </p:cNvPr>
          <p:cNvSpPr/>
          <p:nvPr/>
        </p:nvSpPr>
        <p:spPr>
          <a:xfrm>
            <a:off x="4913314" y="1966731"/>
            <a:ext cx="33297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Hardware Swap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0DCDD7-FDE0-4149-AE16-178F73BD4AF5}"/>
              </a:ext>
            </a:extLst>
          </p:cNvPr>
          <p:cNvSpPr/>
          <p:nvPr/>
        </p:nvSpPr>
        <p:spPr>
          <a:xfrm>
            <a:off x="241215" y="2662518"/>
            <a:ext cx="3012973" cy="3370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D63434-72C5-488B-884D-E2906631E923}"/>
              </a:ext>
            </a:extLst>
          </p:cNvPr>
          <p:cNvSpPr/>
          <p:nvPr/>
        </p:nvSpPr>
        <p:spPr>
          <a:xfrm>
            <a:off x="3995327" y="2607290"/>
            <a:ext cx="4983657" cy="3370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6 L 0.05642 0.11065 " pathEditMode="relative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116 L -0.12083 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325 L 0.06059 -0.108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162 L 2.77778E-7 0.00208 C -0.00052 0.00023 -0.00052 -0.00139 -0.00122 -0.00278 C -0.00156 -0.00324 -0.00243 -0.00347 -0.00295 -0.00394 C -0.00434 -0.00532 -0.00521 -0.00671 -0.00642 -0.0081 C -0.00694 -0.0088 -0.00747 -0.00926 -0.00781 -0.00949 C -0.00903 -0.0132 -0.00747 -0.0088 -0.0092 -0.01273 C -0.01042 -0.01505 -0.00851 -0.01273 -0.01094 -0.01528 C -0.01146 -0.0169 -0.01128 -0.0169 -0.01233 -0.01806 C -0.0125 -0.01852 -0.01302 -0.01898 -0.01319 -0.01898 C -0.01406 -0.01991 -0.01424 -0.02107 -0.01493 -0.02176 C -0.01528 -0.02222 -0.01563 -0.02245 -0.0158 -0.02292 C -0.01615 -0.02338 -0.01632 -0.02407 -0.01684 -0.02431 C -0.01719 -0.02454 -0.01771 -0.02454 -0.01806 -0.02477 L -0.02031 -0.02708 C -0.02153 -0.02824 -0.02274 -0.02986 -0.02431 -0.03032 L -0.02569 -0.03102 C -0.02604 -0.03125 -0.02622 -0.03171 -0.02656 -0.03195 C -0.02743 -0.03218 -0.0283 -0.03241 -0.02934 -0.03264 C -0.02969 -0.03287 -0.03021 -0.03287 -0.03056 -0.0331 C -0.03438 -0.03588 -0.03177 -0.03449 -0.03507 -0.03565 C -0.03507 -0.03542 -0.03837 -0.03681 -0.03906 -0.03704 L -0.04045 -0.0375 L -0.04149 -0.03796 C -0.04392 -0.03935 -0.04253 -0.03866 -0.04583 -0.03958 C -0.04618 -0.03982 -0.0467 -0.04005 -0.04705 -0.04028 L -0.05156 -0.0412 C -0.05226 -0.04167 -0.05295 -0.0419 -0.05382 -0.04213 C -0.05781 -0.04352 -0.05833 -0.04329 -0.06319 -0.04352 C -0.06406 -0.04375 -0.06493 -0.04375 -0.0658 -0.04421 C -0.06632 -0.04421 -0.06667 -0.04491 -0.06719 -0.04491 C -0.06806 -0.04514 -0.06892 -0.04514 -0.06979 -0.04537 C -0.07847 -0.04699 -0.06667 -0.04491 -0.07396 -0.0463 C -0.0783 -0.04699 -0.07969 -0.04699 -0.08542 -0.04699 C -0.09514 -0.04699 -0.10486 -0.04699 -0.11441 -0.04676 C -0.11563 -0.04676 -0.11684 -0.04607 -0.11806 -0.04583 C -0.11892 -0.0456 -0.11979 -0.0456 -0.12066 -0.04537 C -0.12222 -0.04514 -0.12517 -0.04468 -0.12691 -0.04421 C -0.13003 -0.04329 -0.12656 -0.04375 -0.13194 -0.04259 C -0.13264 -0.04259 -0.13333 -0.04236 -0.13403 -0.04213 C -0.13594 -0.0419 -0.13507 -0.04167 -0.13715 -0.04074 C -0.13802 -0.04028 -0.13906 -0.04005 -0.13993 -0.03958 L -0.14132 -0.03935 C -0.14375 -0.03657 -0.14253 -0.03727 -0.14479 -0.03657 C -0.14514 -0.03611 -0.14531 -0.03565 -0.14566 -0.03519 C -0.14601 -0.03472 -0.1467 -0.03472 -0.14705 -0.03449 C -0.1474 -0.03403 -0.14722 -0.03357 -0.14757 -0.0331 C -0.14774 -0.03264 -0.14844 -0.03264 -0.14878 -0.03218 C -0.14965 -0.03148 -0.15017 -0.03056 -0.15104 -0.03009 C -0.15156 -0.02963 -0.15191 -0.0294 -0.15243 -0.02894 C -0.15295 -0.02847 -0.15365 -0.02847 -0.15417 -0.02801 C -0.15503 -0.02732 -0.15556 -0.02639 -0.15642 -0.0257 L -0.15781 -0.02477 C -0.15938 -0.02199 -0.15938 -0.02245 -0.16007 -0.02037 C -0.16007 -0.01991 -0.16024 -0.01921 -0.16042 -0.01875 C -0.16059 -0.01713 -0.16059 -0.01551 -0.16094 -0.01389 C -0.16111 -0.0125 -0.16181 -0.01134 -0.16215 -0.00949 C -0.16337 -0.00648 -0.16198 -0.01065 -0.16319 -0.00648 C -0.16319 -0.00602 -0.16337 -0.00556 -0.16354 -0.00509 C -0.16372 -0.0044 -0.16372 -0.00347 -0.16406 -0.00301 C -0.16424 -0.00278 -0.16493 -0.00255 -0.16528 -0.00208 C -0.1658 -0.0007 -0.1658 -0.00116 -0.1658 -0.00046 L -0.16597 0.00023 " pathEditMode="relative" rAng="0" ptsTypes="AAAAAAAAAAAAAAAAAAAAAAAAAAAAAAAAAAAAAAAAAAAAAAAAAAAAAAAAAAAAAAA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9" y="-240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1.11111E-6 0.00023 C 0.00104 0.00115 0.00208 0.00208 0.00313 0.00347 C 0.00347 0.00416 0.00365 0.00509 0.00399 0.00602 C 0.00417 0.00648 0.00452 0.00717 0.00486 0.00764 C 0.00521 0.00902 0.00556 0.01088 0.00625 0.0118 C 0.00642 0.0125 0.00712 0.01273 0.00747 0.01296 C 0.00851 0.01736 0.00712 0.01227 0.00938 0.01666 C 0.00955 0.01713 0.00955 0.01782 0.00972 0.01828 C 0.0099 0.01898 0.01042 0.01921 0.01059 0.01967 C 0.01094 0.02014 0.01111 0.02083 0.01146 0.02129 C 0.01181 0.02176 0.01215 0.02222 0.0125 0.02245 C 0.01267 0.02314 0.01285 0.02384 0.01337 0.0243 C 0.01372 0.02477 0.01424 0.02523 0.01458 0.02546 C 0.01823 0.03264 0.01476 0.02685 0.01771 0.03032 C 0.02101 0.03402 0.01875 0.03264 0.02136 0.03379 C 0.02361 0.0368 0.02031 0.03264 0.02448 0.0368 C 0.025 0.03727 0.02535 0.03819 0.02587 0.03865 C 0.02674 0.03958 0.02795 0.04027 0.02899 0.04097 C 0.02917 0.04166 0.02934 0.04236 0.02986 0.04282 C 0.03021 0.04305 0.03073 0.04328 0.03125 0.04328 C 0.03438 0.04467 0.03142 0.04328 0.03524 0.04444 C 0.03559 0.04467 0.03611 0.0449 0.03646 0.04514 C 0.03767 0.04537 0.04132 0.04606 0.04236 0.04629 C 0.04688 0.04884 0.04323 0.04722 0.05174 0.04814 C 0.05295 0.04814 0.05417 0.04838 0.05521 0.04861 C 0.0559 0.04884 0.05642 0.0493 0.05712 0.0493 C 0.05938 0.04953 0.06146 0.04977 0.06372 0.05 C 0.0691 0.04953 0.07274 0.04953 0.07761 0.04861 C 0.0783 0.04861 0.07917 0.04838 0.07986 0.04814 C 0.08108 0.04699 0.0816 0.04652 0.08299 0.04583 C 0.08386 0.04537 0.08472 0.0449 0.08559 0.04444 C 0.08715 0.04398 0.08715 0.04375 0.08872 0.04328 C 0.08958 0.04305 0.09028 0.04282 0.09097 0.04282 C 0.09705 0.04213 0.1033 0.04189 0.10938 0.04166 C 0.11163 0.04143 0.11372 0.0412 0.11597 0.04097 C 0.11684 0.04074 0.11788 0.04051 0.11875 0.04027 C 0.11997 0.04004 0.12118 0.04004 0.12222 0.03981 C 0.12327 0.03958 0.12431 0.03889 0.12535 0.03865 C 0.12622 0.03842 0.12726 0.03819 0.12813 0.03796 C 0.12847 0.03796 0.12899 0.0375 0.12934 0.0375 C 0.13004 0.03727 0.13056 0.03703 0.13125 0.0368 C 0.13299 0.03449 0.13108 0.03657 0.13351 0.03495 C 0.13386 0.03472 0.1342 0.03402 0.13472 0.03379 C 0.13681 0.03264 0.13611 0.03379 0.13785 0.03264 C 0.13837 0.0324 0.13872 0.03171 0.13924 0.03148 C 0.14011 0.03102 0.14184 0.03032 0.14184 0.03055 C 0.14219 0.02986 0.14254 0.02939 0.14288 0.02916 C 0.14323 0.0287 0.14375 0.02847 0.1441 0.02801 C 0.1467 0.02407 0.14497 0.02477 0.14774 0.02199 C 0.14844 0.02129 0.14931 0.02083 0.15 0.02014 C 0.15261 0.01759 0.15 0.01898 0.15261 0.01782 C 0.15295 0.01713 0.1533 0.01666 0.15347 0.01597 C 0.15382 0.01551 0.15365 0.01481 0.15399 0.01435 C 0.15434 0.01365 0.15486 0.01342 0.15538 0.01296 C 0.15556 0.0118 0.15556 0.01041 0.15625 0.00949 C 0.15642 0.00902 0.15677 0.00879 0.15712 0.00833 C 0.15747 0.00764 0.15764 0.00694 0.15799 0.00648 C 0.15833 0.00602 0.15886 0.00578 0.15938 0.00532 C 0.15955 0.00463 0.15938 0.00393 0.15972 0.00347 C 0.16007 0.00301 0.16077 0.00324 0.16111 0.00301 C 0.16458 0.00069 0.16042 0.00254 0.16372 0.00115 C 0.16615 -0.00348 0.16302 0.00208 0.16597 -0.00186 C 0.16649 -0.00232 0.16702 -0.00348 0.16702 -0.00324 L 0.16702 -0.00232 " pathEditMode="relative" rAng="0" ptsTypes="AAAAAAAAAAAAAAAAAAAAAAAAAAAAAAAAAAAAAAAAAAAAAAAAAAAAAAAAAAAA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1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394 L 0.04114 0.00394 L 0.04028 -0.0618 L 0.08698 -0.06134 L 0.08767 -0.00254 L 0.08767 -0.00231 L 0.08819 -0.00139 " pathEditMode="relative" rAng="0" ptsTypes="AAAAA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328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139 L 0.01093 0.00139 C 0.01076 -0.02685 0.01059 -0.05509 0.01041 -0.08333 L -0.1441 -0.08287 L -0.15105 -0.08287 L -0.15105 0.00301 L -0.13577 0.00301 L -0.13577 -0.05972 L -0.08907 -0.05972 L -0.08837 0.00139 " pathEditMode="relative" rAng="0" ptsTypes="AAAAAAAAAA">
                                      <p:cBhvr>
                                        <p:cTn id="5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34" grpId="0" animBg="1"/>
      <p:bldP spid="35" grpId="0" animBg="1"/>
      <p:bldP spid="21" grpId="0"/>
      <p:bldP spid="41" grpId="0"/>
      <p:bldP spid="39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MicroArc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83B724-B47F-4335-AB6F-6F07B7AFECF5}"/>
              </a:ext>
            </a:extLst>
          </p:cNvPr>
          <p:cNvGrpSpPr/>
          <p:nvPr/>
        </p:nvGrpSpPr>
        <p:grpSpPr>
          <a:xfrm>
            <a:off x="5976132" y="1950533"/>
            <a:ext cx="2395071" cy="2209944"/>
            <a:chOff x="5275729" y="1913324"/>
            <a:chExt cx="2395071" cy="2209944"/>
          </a:xfrm>
        </p:grpSpPr>
        <p:sp>
          <p:nvSpPr>
            <p:cNvPr id="7" name="Rectangle 6"/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038A6D-DD46-4C1E-A141-9879DEA8629E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345C06-5441-48A5-8D1D-663F7D7D4007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620D26-3F58-4DB3-9025-E85878A1ABB4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526788-D1C7-42C4-BEA8-D5444E01AACF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E3A388-A213-448D-B1F0-EE2735F08152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BBD93-CC53-484E-B4A6-FE68D8C95062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D57463D-BE21-4917-AE24-8BE262BAF8C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0BCA76-DED3-45A2-A5C9-7CB01F4B0ABC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C2748-B449-4A3B-8BC1-2A95376552C6}"/>
                </a:ext>
              </a:extLst>
            </p:cNvPr>
            <p:cNvCxnSpPr>
              <a:cxnSpLocks/>
              <a:stCxn id="14" idx="1"/>
              <a:endCxn id="8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4DA4EC-4085-4DFE-B4AB-302CBC1D2418}"/>
                </a:ext>
              </a:extLst>
            </p:cNvPr>
            <p:cNvCxnSpPr>
              <a:cxnSpLocks/>
              <a:stCxn id="15" idx="1"/>
              <a:endCxn id="8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3AEFB-D5AC-4536-9A58-E1C707B92665}"/>
              </a:ext>
            </a:extLst>
          </p:cNvPr>
          <p:cNvSpPr txBox="1"/>
          <p:nvPr/>
        </p:nvSpPr>
        <p:spPr>
          <a:xfrm>
            <a:off x="5978453" y="382945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E3AEE-BFB4-4E6B-B35D-D7F7AF0EC361}"/>
              </a:ext>
            </a:extLst>
          </p:cNvPr>
          <p:cNvSpPr txBox="1"/>
          <p:nvPr/>
        </p:nvSpPr>
        <p:spPr>
          <a:xfrm>
            <a:off x="6945267" y="3307111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59" name="Content Placeholder 58" descr="Close">
            <a:extLst>
              <a:ext uri="{FF2B5EF4-FFF2-40B4-BE49-F238E27FC236}">
                <a16:creationId xmlns:a16="http://schemas.microsoft.com/office/drawing/2014/main" id="{E6816F00-21F3-46D6-A025-2DAB53D0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005" y="2866811"/>
            <a:ext cx="629013" cy="629013"/>
          </a:xfr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8EA8605-D413-42B7-AAA5-0DC2AD7B7502}"/>
              </a:ext>
            </a:extLst>
          </p:cNvPr>
          <p:cNvGrpSpPr/>
          <p:nvPr/>
        </p:nvGrpSpPr>
        <p:grpSpPr>
          <a:xfrm rot="20956814">
            <a:off x="5540960" y="1405482"/>
            <a:ext cx="376322" cy="668077"/>
            <a:chOff x="3877235" y="1911284"/>
            <a:chExt cx="376322" cy="66807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D91498-6913-4243-82BE-6AF3419A3EA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65B78A-BCD9-421B-8013-CB15E90AD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1BF2E4-7517-4AFB-B0A4-9F3CA79B88C1}"/>
              </a:ext>
            </a:extLst>
          </p:cNvPr>
          <p:cNvGrpSpPr/>
          <p:nvPr/>
        </p:nvGrpSpPr>
        <p:grpSpPr>
          <a:xfrm rot="18000000">
            <a:off x="5431456" y="2891524"/>
            <a:ext cx="376322" cy="668077"/>
            <a:chOff x="3877235" y="1911284"/>
            <a:chExt cx="376322" cy="66807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3C1A654-60E3-4C2E-B93E-59C99242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1C184BC-BA49-437A-81F4-5A1E9F4CE8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27ACF70-35C3-46E2-B5DA-96AC85386E78}"/>
              </a:ext>
            </a:extLst>
          </p:cNvPr>
          <p:cNvGrpSpPr/>
          <p:nvPr/>
        </p:nvGrpSpPr>
        <p:grpSpPr>
          <a:xfrm rot="1800000">
            <a:off x="7038467" y="1256660"/>
            <a:ext cx="376322" cy="668077"/>
            <a:chOff x="3877235" y="1911284"/>
            <a:chExt cx="376322" cy="66807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CAB250-ED97-4E22-B520-5D09141E77E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5454613-7E60-4B49-B32C-7FB80937A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71D597-122D-4079-B791-2BFD2B35AD9A}"/>
              </a:ext>
            </a:extLst>
          </p:cNvPr>
          <p:cNvGrpSpPr/>
          <p:nvPr/>
        </p:nvGrpSpPr>
        <p:grpSpPr>
          <a:xfrm rot="18000000">
            <a:off x="8592700" y="2918487"/>
            <a:ext cx="376322" cy="668077"/>
            <a:chOff x="3877235" y="1911284"/>
            <a:chExt cx="376322" cy="66807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22DAEA1-C762-4A68-AE9B-6D229FD94E2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1A7EFCA-33DB-4FA6-9AAD-54E8C6945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6C7B1A-83F8-4BB1-908D-A9AF53BB8914}"/>
              </a:ext>
            </a:extLst>
          </p:cNvPr>
          <p:cNvGrpSpPr/>
          <p:nvPr/>
        </p:nvGrpSpPr>
        <p:grpSpPr>
          <a:xfrm rot="1800000">
            <a:off x="7041588" y="4229267"/>
            <a:ext cx="376322" cy="668077"/>
            <a:chOff x="3877235" y="1911284"/>
            <a:chExt cx="376322" cy="66807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6DE1D3B-758F-4255-8DB7-E9CCF1CCB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9ED3F3F-3ACC-4C89-B2B4-C9A44FF65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8826899-3BBF-470B-B236-413C47284C22}"/>
              </a:ext>
            </a:extLst>
          </p:cNvPr>
          <p:cNvSpPr txBox="1"/>
          <p:nvPr/>
        </p:nvSpPr>
        <p:spPr>
          <a:xfrm>
            <a:off x="5329155" y="324689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D4C3BE-FD5C-43AD-BC38-A24D5F44BC12}"/>
              </a:ext>
            </a:extLst>
          </p:cNvPr>
          <p:cNvSpPr txBox="1"/>
          <p:nvPr/>
        </p:nvSpPr>
        <p:spPr>
          <a:xfrm>
            <a:off x="8414863" y="3276400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0CA367-0F35-431B-86BA-5EEF37D392B6}"/>
              </a:ext>
            </a:extLst>
          </p:cNvPr>
          <p:cNvSpPr txBox="1"/>
          <p:nvPr/>
        </p:nvSpPr>
        <p:spPr>
          <a:xfrm>
            <a:off x="7304556" y="42842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A00211-B74E-4AEF-BEBB-DD3A89DFDB9B}"/>
              </a:ext>
            </a:extLst>
          </p:cNvPr>
          <p:cNvSpPr txBox="1"/>
          <p:nvPr/>
        </p:nvSpPr>
        <p:spPr>
          <a:xfrm>
            <a:off x="7304556" y="15096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3CA1B0-BBBD-438B-8649-ADF3F01B7EC0}"/>
              </a:ext>
            </a:extLst>
          </p:cNvPr>
          <p:cNvSpPr txBox="1"/>
          <p:nvPr/>
        </p:nvSpPr>
        <p:spPr>
          <a:xfrm>
            <a:off x="5832352" y="15477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81" name="Double Bracket 80">
            <a:extLst>
              <a:ext uri="{FF2B5EF4-FFF2-40B4-BE49-F238E27FC236}">
                <a16:creationId xmlns:a16="http://schemas.microsoft.com/office/drawing/2014/main" id="{50B69446-BAF7-44F6-84DB-3776774EB3D8}"/>
              </a:ext>
            </a:extLst>
          </p:cNvPr>
          <p:cNvSpPr/>
          <p:nvPr/>
        </p:nvSpPr>
        <p:spPr>
          <a:xfrm>
            <a:off x="1865809" y="1765403"/>
            <a:ext cx="3368560" cy="267275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50288B-6444-47AD-898D-BE73017299B1}"/>
              </a:ext>
            </a:extLst>
          </p:cNvPr>
          <p:cNvSpPr/>
          <p:nvPr/>
        </p:nvSpPr>
        <p:spPr>
          <a:xfrm>
            <a:off x="3038939" y="3332681"/>
            <a:ext cx="137160" cy="279708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342FE-1F5B-4419-9BE3-0F2EC3C7E647}"/>
              </a:ext>
            </a:extLst>
          </p:cNvPr>
          <p:cNvSpPr/>
          <p:nvPr/>
        </p:nvSpPr>
        <p:spPr>
          <a:xfrm>
            <a:off x="3181754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5C594F-AC7E-4327-AAA7-D99CD59FD264}"/>
              </a:ext>
            </a:extLst>
          </p:cNvPr>
          <p:cNvSpPr/>
          <p:nvPr/>
        </p:nvSpPr>
        <p:spPr>
          <a:xfrm>
            <a:off x="3329239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9C8FFFB-B1C0-47E5-B378-D3C37F392751}"/>
              </a:ext>
            </a:extLst>
          </p:cNvPr>
          <p:cNvSpPr/>
          <p:nvPr/>
        </p:nvSpPr>
        <p:spPr>
          <a:xfrm>
            <a:off x="347327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F0420F-C216-4B23-B19D-B4BA4F9FF942}"/>
              </a:ext>
            </a:extLst>
          </p:cNvPr>
          <p:cNvSpPr/>
          <p:nvPr/>
        </p:nvSpPr>
        <p:spPr>
          <a:xfrm>
            <a:off x="361805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F2FB883-3D29-43F1-9A89-EDB526F0CC69}"/>
              </a:ext>
            </a:extLst>
          </p:cNvPr>
          <p:cNvSpPr/>
          <p:nvPr/>
        </p:nvSpPr>
        <p:spPr>
          <a:xfrm>
            <a:off x="4567351" y="2827343"/>
            <a:ext cx="160417" cy="604047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5000">
                <a:schemeClr val="accent4">
                  <a:shade val="100000"/>
                  <a:satMod val="150000"/>
                </a:schemeClr>
              </a:gs>
              <a:gs pos="70000">
                <a:schemeClr val="accent4">
                  <a:tint val="100000"/>
                  <a:shade val="100000"/>
                  <a:satMod val="200000"/>
                  <a:greenMod val="100000"/>
                </a:schemeClr>
              </a:gs>
              <a:gs pos="100000">
                <a:schemeClr val="accent4">
                  <a:tint val="100000"/>
                  <a:shade val="100000"/>
                  <a:satMod val="250000"/>
                  <a:greenMod val="10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apezoid 91">
            <a:extLst>
              <a:ext uri="{FF2B5EF4-FFF2-40B4-BE49-F238E27FC236}">
                <a16:creationId xmlns:a16="http://schemas.microsoft.com/office/drawing/2014/main" id="{060B49FD-D6BB-46EC-86AC-DBEC2CBB16DF}"/>
              </a:ext>
            </a:extLst>
          </p:cNvPr>
          <p:cNvSpPr/>
          <p:nvPr/>
        </p:nvSpPr>
        <p:spPr>
          <a:xfrm rot="5400000">
            <a:off x="3498768" y="3008937"/>
            <a:ext cx="1181950" cy="260904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apezoid 92">
            <a:extLst>
              <a:ext uri="{FF2B5EF4-FFF2-40B4-BE49-F238E27FC236}">
                <a16:creationId xmlns:a16="http://schemas.microsoft.com/office/drawing/2014/main" id="{899A89B7-2BF1-435A-9450-CC8CA43E1987}"/>
              </a:ext>
            </a:extLst>
          </p:cNvPr>
          <p:cNvSpPr/>
          <p:nvPr/>
        </p:nvSpPr>
        <p:spPr>
          <a:xfrm rot="5400000">
            <a:off x="2337274" y="3400800"/>
            <a:ext cx="777278" cy="216438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939D2CD4-9A55-49CE-8F02-DE29D6386D32}"/>
              </a:ext>
            </a:extLst>
          </p:cNvPr>
          <p:cNvSpPr/>
          <p:nvPr/>
        </p:nvSpPr>
        <p:spPr>
          <a:xfrm rot="16200000" flipH="1">
            <a:off x="1810949" y="2924551"/>
            <a:ext cx="919237" cy="216429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47F54-7696-49A2-A99C-A6A79604F805}"/>
              </a:ext>
            </a:extLst>
          </p:cNvPr>
          <p:cNvCxnSpPr>
            <a:cxnSpLocks/>
          </p:cNvCxnSpPr>
          <p:nvPr/>
        </p:nvCxnSpPr>
        <p:spPr>
          <a:xfrm>
            <a:off x="2379946" y="2807759"/>
            <a:ext cx="1579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ECA297A-AE38-4559-AAD0-D3CC762ECEC8}"/>
              </a:ext>
            </a:extLst>
          </p:cNvPr>
          <p:cNvGrpSpPr/>
          <p:nvPr/>
        </p:nvGrpSpPr>
        <p:grpSpPr>
          <a:xfrm>
            <a:off x="2453762" y="3134822"/>
            <a:ext cx="2278437" cy="832960"/>
            <a:chOff x="1079164" y="3015265"/>
            <a:chExt cx="2278437" cy="832960"/>
          </a:xfrm>
        </p:grpSpPr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8CDF9DF2-7917-45F9-BE4B-F0C1CB348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164" y="3015265"/>
              <a:ext cx="2278437" cy="832960"/>
            </a:xfrm>
            <a:prstGeom prst="bentConnector3">
              <a:avLst>
                <a:gd name="adj1" fmla="val -5643"/>
              </a:avLst>
            </a:prstGeom>
            <a:ln>
              <a:solidFill>
                <a:srgbClr val="367BB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242723CE-963F-44B9-9775-01EB74CDF7C5}"/>
                </a:ext>
              </a:extLst>
            </p:cNvPr>
            <p:cNvCxnSpPr/>
            <p:nvPr/>
          </p:nvCxnSpPr>
          <p:spPr>
            <a:xfrm rot="5400000" flipH="1" flipV="1">
              <a:off x="1015246" y="3620008"/>
              <a:ext cx="298348" cy="149121"/>
            </a:xfrm>
            <a:prstGeom prst="bentConnector3">
              <a:avLst>
                <a:gd name="adj1" fmla="val 101081"/>
              </a:avLst>
            </a:prstGeom>
            <a:ln>
              <a:solidFill>
                <a:srgbClr val="367B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FEBEA35-9282-45BF-993F-EDE0BC8E1DEC}"/>
              </a:ext>
            </a:extLst>
          </p:cNvPr>
          <p:cNvCxnSpPr/>
          <p:nvPr/>
        </p:nvCxnSpPr>
        <p:spPr>
          <a:xfrm>
            <a:off x="2379946" y="3280007"/>
            <a:ext cx="233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1DF73E-68BA-4912-8D02-068DCD6EE1D5}"/>
              </a:ext>
            </a:extLst>
          </p:cNvPr>
          <p:cNvCxnSpPr>
            <a:cxnSpLocks/>
          </p:cNvCxnSpPr>
          <p:nvPr/>
        </p:nvCxnSpPr>
        <p:spPr>
          <a:xfrm>
            <a:off x="3755219" y="3492384"/>
            <a:ext cx="204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54CCB2B-6288-4B5F-9613-2BB389FA4497}"/>
              </a:ext>
            </a:extLst>
          </p:cNvPr>
          <p:cNvCxnSpPr>
            <a:cxnSpLocks/>
          </p:cNvCxnSpPr>
          <p:nvPr/>
        </p:nvCxnSpPr>
        <p:spPr>
          <a:xfrm>
            <a:off x="2834132" y="3492384"/>
            <a:ext cx="2048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CC501F7-BEE1-46E8-BB1B-E7D6B2C570FC}"/>
              </a:ext>
            </a:extLst>
          </p:cNvPr>
          <p:cNvCxnSpPr>
            <a:cxnSpLocks/>
          </p:cNvCxnSpPr>
          <p:nvPr/>
        </p:nvCxnSpPr>
        <p:spPr>
          <a:xfrm>
            <a:off x="4220195" y="3134822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21ECB3-7EF5-4BA1-B342-38E4927ED360}"/>
              </a:ext>
            </a:extLst>
          </p:cNvPr>
          <p:cNvCxnSpPr>
            <a:cxnSpLocks/>
          </p:cNvCxnSpPr>
          <p:nvPr/>
        </p:nvCxnSpPr>
        <p:spPr>
          <a:xfrm>
            <a:off x="2725913" y="2331019"/>
            <a:ext cx="0" cy="899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11A7FDE-AB8D-4629-A7E3-D9D551F59462}"/>
              </a:ext>
            </a:extLst>
          </p:cNvPr>
          <p:cNvCxnSpPr>
            <a:cxnSpLocks/>
          </p:cNvCxnSpPr>
          <p:nvPr/>
        </p:nvCxnSpPr>
        <p:spPr>
          <a:xfrm>
            <a:off x="2243559" y="2331019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38F17EE-3AA8-4EF9-88AE-FFA4A54936AD}"/>
              </a:ext>
            </a:extLst>
          </p:cNvPr>
          <p:cNvCxnSpPr>
            <a:cxnSpLocks/>
          </p:cNvCxnSpPr>
          <p:nvPr/>
        </p:nvCxnSpPr>
        <p:spPr>
          <a:xfrm>
            <a:off x="4098119" y="2377440"/>
            <a:ext cx="0" cy="2943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B0BC241-A3B5-4071-93D0-A2ED30F9BA47}"/>
              </a:ext>
            </a:extLst>
          </p:cNvPr>
          <p:cNvSpPr txBox="1"/>
          <p:nvPr/>
        </p:nvSpPr>
        <p:spPr>
          <a:xfrm>
            <a:off x="3900637" y="2141222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8703D8D-56E9-49B9-A328-680DC376FF47}"/>
              </a:ext>
            </a:extLst>
          </p:cNvPr>
          <p:cNvSpPr txBox="1"/>
          <p:nvPr/>
        </p:nvSpPr>
        <p:spPr>
          <a:xfrm>
            <a:off x="1882262" y="2104365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!(Swap)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287307A-9770-41E7-A0D6-E0DD43D99F2A}"/>
              </a:ext>
            </a:extLst>
          </p:cNvPr>
          <p:cNvSpPr txBox="1"/>
          <p:nvPr/>
        </p:nvSpPr>
        <p:spPr>
          <a:xfrm>
            <a:off x="4314962" y="3373812"/>
            <a:ext cx="590226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head</a:t>
            </a:r>
            <a:endParaRPr lang="en-US" sz="12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A545362-5C38-4A0F-A47D-F247CB3764A5}"/>
              </a:ext>
            </a:extLst>
          </p:cNvPr>
          <p:cNvSpPr txBox="1"/>
          <p:nvPr/>
        </p:nvSpPr>
        <p:spPr>
          <a:xfrm>
            <a:off x="2835888" y="3559791"/>
            <a:ext cx="427460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tail</a:t>
            </a:r>
            <a:endParaRPr lang="en-US" sz="1200" dirty="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53FF02C-17DA-4E96-9A01-6FE427923BC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92554" y="3032766"/>
            <a:ext cx="1169799" cy="0"/>
          </a:xfrm>
          <a:prstGeom prst="line">
            <a:avLst/>
          </a:prstGeom>
          <a:ln w="1016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7579F87-5FBD-43A2-A677-1B792A75B3BA}"/>
              </a:ext>
            </a:extLst>
          </p:cNvPr>
          <p:cNvCxnSpPr/>
          <p:nvPr/>
        </p:nvCxnSpPr>
        <p:spPr>
          <a:xfrm>
            <a:off x="1735015" y="1547737"/>
            <a:ext cx="0" cy="326848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6A053A25-4D19-4C54-A7B8-ADDE028AA8AC}"/>
              </a:ext>
            </a:extLst>
          </p:cNvPr>
          <p:cNvSpPr txBox="1"/>
          <p:nvPr/>
        </p:nvSpPr>
        <p:spPr>
          <a:xfrm>
            <a:off x="654719" y="1509637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</a:t>
            </a:r>
          </a:p>
          <a:p>
            <a:pPr algn="ctr"/>
            <a:r>
              <a:rPr lang="en-US" b="1" dirty="0"/>
              <a:t>Link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5523B88-5620-492F-968E-DB454578B17E}"/>
              </a:ext>
            </a:extLst>
          </p:cNvPr>
          <p:cNvCxnSpPr>
            <a:cxnSpLocks/>
          </p:cNvCxnSpPr>
          <p:nvPr/>
        </p:nvCxnSpPr>
        <p:spPr>
          <a:xfrm>
            <a:off x="5068870" y="1858074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FBD6C07-EE15-40CB-B942-C53F4D438699}"/>
              </a:ext>
            </a:extLst>
          </p:cNvPr>
          <p:cNvCxnSpPr>
            <a:cxnSpLocks/>
          </p:cNvCxnSpPr>
          <p:nvPr/>
        </p:nvCxnSpPr>
        <p:spPr>
          <a:xfrm flipV="1">
            <a:off x="5054009" y="3664951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4BE8257F-121F-4D1E-B8AE-A58CED4DA506}"/>
              </a:ext>
            </a:extLst>
          </p:cNvPr>
          <p:cNvSpPr/>
          <p:nvPr/>
        </p:nvSpPr>
        <p:spPr>
          <a:xfrm>
            <a:off x="1007846" y="2844732"/>
            <a:ext cx="89399" cy="101716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B0E7A69C-739A-47E0-A933-475999F96C54}"/>
              </a:ext>
            </a:extLst>
          </p:cNvPr>
          <p:cNvSpPr/>
          <p:nvPr/>
        </p:nvSpPr>
        <p:spPr>
          <a:xfrm>
            <a:off x="4586844" y="2671791"/>
            <a:ext cx="89399" cy="10171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C62968-F0E3-4AA5-8B5D-CB2B1A6BB61C}"/>
              </a:ext>
            </a:extLst>
          </p:cNvPr>
          <p:cNvSpPr/>
          <p:nvPr/>
        </p:nvSpPr>
        <p:spPr>
          <a:xfrm>
            <a:off x="320834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4C67492-3D24-44A1-AB9A-AB5AD3EAB5A2}"/>
              </a:ext>
            </a:extLst>
          </p:cNvPr>
          <p:cNvSpPr/>
          <p:nvPr/>
        </p:nvSpPr>
        <p:spPr>
          <a:xfrm>
            <a:off x="335116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55DB497-2C5E-4543-90AE-7453FC14335C}"/>
              </a:ext>
            </a:extLst>
          </p:cNvPr>
          <p:cNvSpPr/>
          <p:nvPr/>
        </p:nvSpPr>
        <p:spPr>
          <a:xfrm>
            <a:off x="3510707" y="3425084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909FA0D-E5ED-4CB7-B2DD-4DB1B47A8A3D}"/>
              </a:ext>
            </a:extLst>
          </p:cNvPr>
          <p:cNvSpPr/>
          <p:nvPr/>
        </p:nvSpPr>
        <p:spPr>
          <a:xfrm>
            <a:off x="3641120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980E7E4-948E-4425-A8CB-1CE2A094A29E}"/>
              </a:ext>
            </a:extLst>
          </p:cNvPr>
          <p:cNvSpPr txBox="1"/>
          <p:nvPr/>
        </p:nvSpPr>
        <p:spPr>
          <a:xfrm>
            <a:off x="2190548" y="26951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FC08046-D019-4EEA-9B24-F79C07599504}"/>
              </a:ext>
            </a:extLst>
          </p:cNvPr>
          <p:cNvSpPr txBox="1"/>
          <p:nvPr/>
        </p:nvSpPr>
        <p:spPr>
          <a:xfrm>
            <a:off x="3887650" y="267179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1AF8C86-D006-4BC3-AFBB-FB7D0CE32359}"/>
              </a:ext>
            </a:extLst>
          </p:cNvPr>
          <p:cNvSpPr txBox="1"/>
          <p:nvPr/>
        </p:nvSpPr>
        <p:spPr>
          <a:xfrm>
            <a:off x="2527186" y="35297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5ABE1AE-F9C2-4338-BF0A-CE781E8ABF13}"/>
              </a:ext>
            </a:extLst>
          </p:cNvPr>
          <p:cNvSpPr txBox="1"/>
          <p:nvPr/>
        </p:nvSpPr>
        <p:spPr>
          <a:xfrm>
            <a:off x="6098674" y="5565167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Analogous to circular</a:t>
            </a:r>
          </a:p>
          <a:p>
            <a:pPr algn="ctr"/>
            <a:r>
              <a:rPr lang="en-US" dirty="0"/>
              <a:t>Shift register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A4D814B-74AF-46C6-B4DF-238EEE4344B0}"/>
              </a:ext>
            </a:extLst>
          </p:cNvPr>
          <p:cNvSpPr/>
          <p:nvPr/>
        </p:nvSpPr>
        <p:spPr>
          <a:xfrm>
            <a:off x="4934824" y="5119146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EEB1535-F269-4A40-ABE9-F90C1F6F9778}"/>
              </a:ext>
            </a:extLst>
          </p:cNvPr>
          <p:cNvSpPr/>
          <p:nvPr/>
        </p:nvSpPr>
        <p:spPr>
          <a:xfrm>
            <a:off x="5733731" y="5118023"/>
            <a:ext cx="322180" cy="862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B9EDA4DB-01E7-4A5B-A453-9BD26A73C0FB}"/>
              </a:ext>
            </a:extLst>
          </p:cNvPr>
          <p:cNvSpPr/>
          <p:nvPr/>
        </p:nvSpPr>
        <p:spPr>
          <a:xfrm>
            <a:off x="5020149" y="5803276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Isosceles Triangle 192">
            <a:extLst>
              <a:ext uri="{FF2B5EF4-FFF2-40B4-BE49-F238E27FC236}">
                <a16:creationId xmlns:a16="http://schemas.microsoft.com/office/drawing/2014/main" id="{B51BAA11-D85C-4ACC-94D4-49A0EE71B4FF}"/>
              </a:ext>
            </a:extLst>
          </p:cNvPr>
          <p:cNvSpPr/>
          <p:nvPr/>
        </p:nvSpPr>
        <p:spPr>
          <a:xfrm>
            <a:off x="5815603" y="5807803"/>
            <a:ext cx="158436" cy="17799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C5ED77F6-DD6F-4C0E-AADC-54ED8561E131}"/>
              </a:ext>
            </a:extLst>
          </p:cNvPr>
          <p:cNvCxnSpPr>
            <a:cxnSpLocks/>
            <a:stCxn id="190" idx="3"/>
            <a:endCxn id="191" idx="1"/>
          </p:cNvCxnSpPr>
          <p:nvPr/>
        </p:nvCxnSpPr>
        <p:spPr>
          <a:xfrm flipV="1">
            <a:off x="5257004" y="5549087"/>
            <a:ext cx="476727" cy="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233829B7-05A9-4421-9C34-63CF31B515E0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6055911" y="4811693"/>
            <a:ext cx="228227" cy="737394"/>
          </a:xfrm>
          <a:prstGeom prst="bentConnector2">
            <a:avLst/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ACEEF687-BB9F-4A7C-AC7F-B2BCDE9B668C}"/>
              </a:ext>
            </a:extLst>
          </p:cNvPr>
          <p:cNvCxnSpPr>
            <a:cxnSpLocks/>
            <a:endCxn id="190" idx="1"/>
          </p:cNvCxnSpPr>
          <p:nvPr/>
        </p:nvCxnSpPr>
        <p:spPr>
          <a:xfrm rot="10800000" flipV="1">
            <a:off x="4934824" y="4822888"/>
            <a:ext cx="1349314" cy="727322"/>
          </a:xfrm>
          <a:prstGeom prst="bentConnector3">
            <a:avLst>
              <a:gd name="adj1" fmla="val 116942"/>
            </a:avLst>
          </a:prstGeom>
          <a:ln>
            <a:solidFill>
              <a:srgbClr val="367B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98D52AB8-6FC0-4C84-9CC2-7C8CF3055C2C}"/>
              </a:ext>
            </a:extLst>
          </p:cNvPr>
          <p:cNvSpPr/>
          <p:nvPr/>
        </p:nvSpPr>
        <p:spPr>
          <a:xfrm>
            <a:off x="5278737" y="5424960"/>
            <a:ext cx="99236" cy="98828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79BFF64-EAF8-4B96-B83B-513B7E4E96F2}"/>
              </a:ext>
            </a:extLst>
          </p:cNvPr>
          <p:cNvSpPr/>
          <p:nvPr/>
        </p:nvSpPr>
        <p:spPr>
          <a:xfrm>
            <a:off x="6081543" y="5420418"/>
            <a:ext cx="99236" cy="98828"/>
          </a:xfrm>
          <a:prstGeom prst="ellipse">
            <a:avLst/>
          </a:prstGeom>
          <a:solidFill>
            <a:srgbClr val="80BC2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B637687-11AA-4EF1-97C0-4038BBF4EC79}"/>
              </a:ext>
            </a:extLst>
          </p:cNvPr>
          <p:cNvCxnSpPr>
            <a:cxnSpLocks/>
          </p:cNvCxnSpPr>
          <p:nvPr/>
        </p:nvCxnSpPr>
        <p:spPr>
          <a:xfrm>
            <a:off x="4351982" y="6143262"/>
            <a:ext cx="1558396" cy="12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865DEE2-7FE2-4B67-BDEE-873205B2FD66}"/>
              </a:ext>
            </a:extLst>
          </p:cNvPr>
          <p:cNvCxnSpPr>
            <a:cxnSpLocks/>
            <a:endCxn id="192" idx="3"/>
          </p:cNvCxnSpPr>
          <p:nvPr/>
        </p:nvCxnSpPr>
        <p:spPr>
          <a:xfrm flipV="1">
            <a:off x="5098917" y="5981273"/>
            <a:ext cx="450" cy="1651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339688C-5BDA-460B-9541-CCBB391582F0}"/>
              </a:ext>
            </a:extLst>
          </p:cNvPr>
          <p:cNvCxnSpPr>
            <a:cxnSpLocks/>
          </p:cNvCxnSpPr>
          <p:nvPr/>
        </p:nvCxnSpPr>
        <p:spPr>
          <a:xfrm flipV="1">
            <a:off x="5897722" y="5985800"/>
            <a:ext cx="0" cy="1606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78908220-0AAF-43C9-8731-2861CB9304C0}"/>
              </a:ext>
            </a:extLst>
          </p:cNvPr>
          <p:cNvSpPr txBox="1"/>
          <p:nvPr/>
        </p:nvSpPr>
        <p:spPr>
          <a:xfrm>
            <a:off x="3962448" y="592168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4D1C84-9FA9-411E-9A20-46B6467CDFC6}"/>
              </a:ext>
            </a:extLst>
          </p:cNvPr>
          <p:cNvSpPr txBox="1"/>
          <p:nvPr/>
        </p:nvSpPr>
        <p:spPr>
          <a:xfrm>
            <a:off x="2630431" y="2118214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840D667-84BF-498A-965A-21192D5B93AA}"/>
              </a:ext>
            </a:extLst>
          </p:cNvPr>
          <p:cNvSpPr/>
          <p:nvPr/>
        </p:nvSpPr>
        <p:spPr>
          <a:xfrm rot="16200000">
            <a:off x="2996963" y="927770"/>
            <a:ext cx="261593" cy="23744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4C91F7-9F25-4CBF-9F2C-EC167A3978BF}"/>
              </a:ext>
            </a:extLst>
          </p:cNvPr>
          <p:cNvSpPr/>
          <p:nvPr/>
        </p:nvSpPr>
        <p:spPr>
          <a:xfrm>
            <a:off x="2203647" y="1683999"/>
            <a:ext cx="240642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Decided by the policy</a:t>
            </a:r>
          </a:p>
        </p:txBody>
      </p:sp>
    </p:spTree>
    <p:extLst>
      <p:ext uri="{BB962C8B-B14F-4D97-AF65-F5344CB8AC3E}">
        <p14:creationId xmlns:p14="http://schemas.microsoft.com/office/powerpoint/2010/main" val="21193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007 L 0.11511 0.0007 L 0.11511 -0.03241 L 0.15174 -0.07453 L 0.15243 -0.02407 L 0.30903 -0.02592 L 0.30834 -0.07453 L 0.35243 -0.02778 L 0.35313 0.02199 L 0.37726 0.02199 L 0.37657 -0.02407 L 0.39184 -0.02407 " pathEditMode="relative" ptsTypes="AAAAAAAAAAAA">
                                      <p:cBhvr>
                                        <p:cTn id="23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46 L 0.01598 0.00046 C 0.01615 0.01713 0.01632 0.03403 0.01632 0.05093 L 0.03507 0.05093 L 0.03507 0.19421 L -0.24323 0.19352 L -0.24323 0.12732 L -0.22639 0.12778 C -0.22621 0.1456 -0.22604 0.16366 -0.22586 0.18148 L -0.19079 0.1382 C -0.19079 0.13171 -0.19097 0.125 -0.19114 0.11829 L -0.16545 0.11829 " pathEditMode="relative" ptsTypes="AAAAAAAAAAAA">
                                      <p:cBhvr>
                                        <p:cTn id="25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393 L 0.04114 0.00393 L 0.04028 -0.06181 L 0.08698 -0.06134 L 0.08767 -0.00255 L 0.08767 -0.00255 L 0.08819 -0.00139 " pathEditMode="relative" ptsTypes="AAAAAAA">
                                      <p:cBhvr>
                                        <p:cTn id="2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3.7037E-6 L 0.01093 -3.7037E-6 C 0.01076 -0.02824 0.01059 -0.05648 0.01041 -0.08472 L -0.1441 -0.08426 L -0.15105 -0.08426 L -0.15105 0.00162 L -0.13577 0.00162 L -0.13577 -0.06111 L -0.08907 -0.06111 L -0.08837 -3.7037E-6 " pathEditMode="relative" rAng="0" ptsTypes="AAAAAAAAAA">
                                      <p:cBhvr>
                                        <p:cTn id="30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79" grpId="1" animBg="1"/>
      <p:bldP spid="180" grpId="0" animBg="1"/>
      <p:bldP spid="186" grpId="0"/>
      <p:bldP spid="187" grpId="0"/>
      <p:bldP spid="188" grpId="0"/>
      <p:bldP spid="215" grpId="0" animBg="1"/>
      <p:bldP spid="216" grpId="0" animBg="1"/>
      <p:bldP spid="26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" y="1228755"/>
            <a:ext cx="3080271" cy="2970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319" y="1602962"/>
            <a:ext cx="2971800" cy="273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85" y="1336262"/>
            <a:ext cx="28067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Tail_Swap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9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Tail_Swap</a:t>
            </a:r>
            <a:endParaRPr lang="en-US" dirty="0"/>
          </a:p>
        </p:txBody>
      </p:sp>
      <p:pic>
        <p:nvPicPr>
          <p:cNvPr id="40" name="Content Placeholder 39" descr="Checkmark">
            <a:extLst>
              <a:ext uri="{FF2B5EF4-FFF2-40B4-BE49-F238E27FC236}">
                <a16:creationId xmlns:a16="http://schemas.microsoft.com/office/drawing/2014/main" id="{6A5D22D1-D06A-419A-9B4D-CAEB3F9AA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174" y="1718097"/>
            <a:ext cx="233838" cy="2338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2561E-ABAF-49FF-9EAB-399F06F74B99}"/>
              </a:ext>
            </a:extLst>
          </p:cNvPr>
          <p:cNvSpPr/>
          <p:nvPr/>
        </p:nvSpPr>
        <p:spPr>
          <a:xfrm>
            <a:off x="3534685" y="2568786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400CBB-2E49-46DD-800E-5A46778F85AF}"/>
              </a:ext>
            </a:extLst>
          </p:cNvPr>
          <p:cNvSpPr/>
          <p:nvPr/>
        </p:nvSpPr>
        <p:spPr>
          <a:xfrm>
            <a:off x="3721624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0782F-CAEA-4F96-A33F-EFD942FBDF3B}"/>
              </a:ext>
            </a:extLst>
          </p:cNvPr>
          <p:cNvSpPr/>
          <p:nvPr/>
        </p:nvSpPr>
        <p:spPr>
          <a:xfrm>
            <a:off x="3911277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864C37-BA4F-4D5B-AA32-9DFED818BAA1}"/>
              </a:ext>
            </a:extLst>
          </p:cNvPr>
          <p:cNvSpPr/>
          <p:nvPr/>
        </p:nvSpPr>
        <p:spPr>
          <a:xfrm>
            <a:off x="4095850" y="2570478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ECA38-A15E-4818-8EB8-1575CC3CC38C}"/>
              </a:ext>
            </a:extLst>
          </p:cNvPr>
          <p:cNvSpPr/>
          <p:nvPr/>
        </p:nvSpPr>
        <p:spPr>
          <a:xfrm>
            <a:off x="4282789" y="2570479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C0E469-271D-4A57-AF0D-4E252F201ED1}"/>
              </a:ext>
            </a:extLst>
          </p:cNvPr>
          <p:cNvSpPr/>
          <p:nvPr/>
        </p:nvSpPr>
        <p:spPr>
          <a:xfrm>
            <a:off x="4467362" y="2570480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EEB70A-37C7-45B1-95F5-4AE7BF572F50}"/>
              </a:ext>
            </a:extLst>
          </p:cNvPr>
          <p:cNvSpPr/>
          <p:nvPr/>
        </p:nvSpPr>
        <p:spPr>
          <a:xfrm>
            <a:off x="3343862" y="2568785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2A06B-B13A-4026-954A-9394FFB0C9FD}"/>
              </a:ext>
            </a:extLst>
          </p:cNvPr>
          <p:cNvSpPr txBox="1"/>
          <p:nvPr/>
        </p:nvSpPr>
        <p:spPr>
          <a:xfrm>
            <a:off x="4459915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B83C9-2E83-42A5-976D-27991665EE31}"/>
              </a:ext>
            </a:extLst>
          </p:cNvPr>
          <p:cNvSpPr txBox="1"/>
          <p:nvPr/>
        </p:nvSpPr>
        <p:spPr>
          <a:xfrm>
            <a:off x="4267137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E424A-21DD-4EB7-BB2A-F04FAC333762}"/>
              </a:ext>
            </a:extLst>
          </p:cNvPr>
          <p:cNvSpPr txBox="1"/>
          <p:nvPr/>
        </p:nvSpPr>
        <p:spPr>
          <a:xfrm>
            <a:off x="3504627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62A80-C7E4-4502-B261-96FCB9BB35D9}"/>
              </a:ext>
            </a:extLst>
          </p:cNvPr>
          <p:cNvSpPr txBox="1"/>
          <p:nvPr/>
        </p:nvSpPr>
        <p:spPr>
          <a:xfrm>
            <a:off x="3875533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D0ED7-3FAC-4928-862C-F38850324B70}"/>
              </a:ext>
            </a:extLst>
          </p:cNvPr>
          <p:cNvSpPr txBox="1"/>
          <p:nvPr/>
        </p:nvSpPr>
        <p:spPr>
          <a:xfrm>
            <a:off x="4100474" y="229993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8F8022-A96E-4E5F-A716-5DC831463299}"/>
              </a:ext>
            </a:extLst>
          </p:cNvPr>
          <p:cNvSpPr/>
          <p:nvPr/>
        </p:nvSpPr>
        <p:spPr>
          <a:xfrm>
            <a:off x="3906197" y="1730876"/>
            <a:ext cx="193040" cy="208280"/>
          </a:xfrm>
          <a:prstGeom prst="rect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261FD-8F70-4122-A3C2-1BE3714049EF}"/>
              </a:ext>
            </a:extLst>
          </p:cNvPr>
          <p:cNvSpPr txBox="1"/>
          <p:nvPr/>
        </p:nvSpPr>
        <p:spPr>
          <a:xfrm>
            <a:off x="3675914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DD9368-0ADA-46AE-939E-6382D99FBE8A}"/>
              </a:ext>
            </a:extLst>
          </p:cNvPr>
          <p:cNvSpPr/>
          <p:nvPr/>
        </p:nvSpPr>
        <p:spPr>
          <a:xfrm>
            <a:off x="211955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C45B09-AC4A-428D-92D6-573B5F87F5BF}"/>
              </a:ext>
            </a:extLst>
          </p:cNvPr>
          <p:cNvSpPr/>
          <p:nvPr/>
        </p:nvSpPr>
        <p:spPr>
          <a:xfrm>
            <a:off x="1223149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8549F4-AEC2-484E-A8C7-E2F75978A0E3}"/>
              </a:ext>
            </a:extLst>
          </p:cNvPr>
          <p:cNvSpPr/>
          <p:nvPr/>
        </p:nvSpPr>
        <p:spPr>
          <a:xfrm>
            <a:off x="175404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8488A7-E80A-456A-93E1-28350D9ED9A7}"/>
              </a:ext>
            </a:extLst>
          </p:cNvPr>
          <p:cNvSpPr/>
          <p:nvPr/>
        </p:nvSpPr>
        <p:spPr>
          <a:xfrm>
            <a:off x="1925332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64DF7B-6ED4-4E38-B54F-C99F226F3AFB}"/>
              </a:ext>
            </a:extLst>
          </p:cNvPr>
          <p:cNvSpPr/>
          <p:nvPr/>
        </p:nvSpPr>
        <p:spPr>
          <a:xfrm>
            <a:off x="157812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49E6F8-397F-495C-8A60-E8D2D4E9706E}"/>
              </a:ext>
            </a:extLst>
          </p:cNvPr>
          <p:cNvSpPr/>
          <p:nvPr/>
        </p:nvSpPr>
        <p:spPr>
          <a:xfrm>
            <a:off x="1397537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93DF2-6C9C-496F-954B-DEC2D75EA6B5}"/>
              </a:ext>
            </a:extLst>
          </p:cNvPr>
          <p:cNvSpPr txBox="1"/>
          <p:nvPr/>
        </p:nvSpPr>
        <p:spPr>
          <a:xfrm>
            <a:off x="4477066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7DAFB1-6243-4AF8-9A19-18713329BD9C}"/>
              </a:ext>
            </a:extLst>
          </p:cNvPr>
          <p:cNvSpPr txBox="1"/>
          <p:nvPr/>
        </p:nvSpPr>
        <p:spPr>
          <a:xfrm>
            <a:off x="3485476" y="2299938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C44136-B27E-4BC8-83D1-7C5F08DEB79B}"/>
              </a:ext>
            </a:extLst>
          </p:cNvPr>
          <p:cNvGrpSpPr/>
          <p:nvPr/>
        </p:nvGrpSpPr>
        <p:grpSpPr>
          <a:xfrm>
            <a:off x="5948088" y="1761839"/>
            <a:ext cx="2395071" cy="2209944"/>
            <a:chOff x="5275729" y="1913324"/>
            <a:chExt cx="2395071" cy="220994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15DDBC-D898-46AF-BE7E-30935E176330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ED39A9-25E0-4ECA-A81C-90F153E750E1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FDDBB7-D187-4836-A8B2-47484C014FBA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296734-CA95-40F7-9F75-0A80F0F152A9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C44CCEC-769D-4364-80D2-41F2F3D4BC0A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07A1B1-5369-4E03-AC33-1D52AEE38306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29C2A3-0D26-4CFF-9C2D-75CAE4923E27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0387B22-DAF2-4536-A094-C53AC0793CE0}"/>
                </a:ext>
              </a:extLst>
            </p:cNvPr>
            <p:cNvCxnSpPr>
              <a:stCxn id="74" idx="3"/>
              <a:endCxn id="73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2EFB4B0-6E23-412F-A8A9-22E2E478F2ED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305FA68-C29C-4FB4-9F0F-0DBE7A251C97}"/>
                </a:ext>
              </a:extLst>
            </p:cNvPr>
            <p:cNvCxnSpPr>
              <a:cxnSpLocks/>
              <a:stCxn id="77" idx="1"/>
              <a:endCxn id="73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D5B1E40-22FE-4E52-86B4-A3ED3F826084}"/>
                </a:ext>
              </a:extLst>
            </p:cNvPr>
            <p:cNvCxnSpPr>
              <a:cxnSpLocks/>
              <a:stCxn id="75" idx="1"/>
              <a:endCxn id="73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D20F52D-6542-4FEA-8919-A6004A011A3F}"/>
                </a:ext>
              </a:extLst>
            </p:cNvPr>
            <p:cNvCxnSpPr>
              <a:cxnSpLocks/>
              <a:stCxn id="76" idx="1"/>
              <a:endCxn id="73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9161A346-E955-426E-9BB3-261E4D345383}"/>
              </a:ext>
            </a:extLst>
          </p:cNvPr>
          <p:cNvSpPr txBox="1"/>
          <p:nvPr/>
        </p:nvSpPr>
        <p:spPr>
          <a:xfrm>
            <a:off x="5950409" y="3640759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5154EB-C66D-4CDB-A05F-5CF436436429}"/>
              </a:ext>
            </a:extLst>
          </p:cNvPr>
          <p:cNvSpPr txBox="1"/>
          <p:nvPr/>
        </p:nvSpPr>
        <p:spPr>
          <a:xfrm>
            <a:off x="6917223" y="3118417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86" name="Content Placeholder 58" descr="Close">
            <a:extLst>
              <a:ext uri="{FF2B5EF4-FFF2-40B4-BE49-F238E27FC236}">
                <a16:creationId xmlns:a16="http://schemas.microsoft.com/office/drawing/2014/main" id="{AF062BFB-2DE0-4F03-A068-18A15B563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1961" y="2678117"/>
            <a:ext cx="629013" cy="629013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936DE121-466F-4C56-9143-F9228FBB61ED}"/>
              </a:ext>
            </a:extLst>
          </p:cNvPr>
          <p:cNvGrpSpPr/>
          <p:nvPr/>
        </p:nvGrpSpPr>
        <p:grpSpPr>
          <a:xfrm rot="18000000">
            <a:off x="5403412" y="2702830"/>
            <a:ext cx="376322" cy="668077"/>
            <a:chOff x="3877235" y="1911284"/>
            <a:chExt cx="376322" cy="66807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6523ECA-B5D9-470D-836E-2A946F1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C48F433-8B07-40B3-BECC-28E79FD2F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B19979-0123-4F50-9CB4-B5069EDF7D6C}"/>
              </a:ext>
            </a:extLst>
          </p:cNvPr>
          <p:cNvSpPr txBox="1"/>
          <p:nvPr/>
        </p:nvSpPr>
        <p:spPr>
          <a:xfrm>
            <a:off x="5301111" y="305819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C079BAA-8AD8-4910-8931-C7B61055F265}"/>
              </a:ext>
            </a:extLst>
          </p:cNvPr>
          <p:cNvSpPr txBox="1"/>
          <p:nvPr/>
        </p:nvSpPr>
        <p:spPr>
          <a:xfrm>
            <a:off x="7276512" y="409557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5E10408-4872-43E6-8D6F-DF104BC6FA0D}"/>
              </a:ext>
            </a:extLst>
          </p:cNvPr>
          <p:cNvSpPr txBox="1"/>
          <p:nvPr/>
        </p:nvSpPr>
        <p:spPr>
          <a:xfrm>
            <a:off x="7276512" y="13209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1FDF76-12BB-4DD4-8A55-E6B7F3B634E1}"/>
              </a:ext>
            </a:extLst>
          </p:cNvPr>
          <p:cNvSpPr txBox="1"/>
          <p:nvPr/>
        </p:nvSpPr>
        <p:spPr>
          <a:xfrm>
            <a:off x="5804308" y="13590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3EA30E-81A9-49E3-99FE-E96BE43E8775}"/>
              </a:ext>
            </a:extLst>
          </p:cNvPr>
          <p:cNvCxnSpPr>
            <a:cxnSpLocks/>
          </p:cNvCxnSpPr>
          <p:nvPr/>
        </p:nvCxnSpPr>
        <p:spPr>
          <a:xfrm>
            <a:off x="5040826" y="1669380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3CDFFA6-DD3C-4828-B1A0-674383596CC9}"/>
              </a:ext>
            </a:extLst>
          </p:cNvPr>
          <p:cNvCxnSpPr>
            <a:cxnSpLocks/>
          </p:cNvCxnSpPr>
          <p:nvPr/>
        </p:nvCxnSpPr>
        <p:spPr>
          <a:xfrm flipV="1">
            <a:off x="5025965" y="3476257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0959222-9D36-414C-84A0-17E3DD550214}"/>
              </a:ext>
            </a:extLst>
          </p:cNvPr>
          <p:cNvGrpSpPr/>
          <p:nvPr/>
        </p:nvGrpSpPr>
        <p:grpSpPr>
          <a:xfrm rot="18000000">
            <a:off x="8592700" y="2794503"/>
            <a:ext cx="376322" cy="668077"/>
            <a:chOff x="3877235" y="1911284"/>
            <a:chExt cx="376322" cy="668077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62DC05E-EDB3-4969-B6B3-0200F0A44C0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2578CD0-4460-45D5-A322-38E24686A6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21A7862-F683-451D-B4FA-81FE67856E39}"/>
              </a:ext>
            </a:extLst>
          </p:cNvPr>
          <p:cNvSpPr txBox="1"/>
          <p:nvPr/>
        </p:nvSpPr>
        <p:spPr>
          <a:xfrm>
            <a:off x="8414863" y="3152416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841C03-4692-4C6B-BC97-160D53B75BCC}"/>
              </a:ext>
            </a:extLst>
          </p:cNvPr>
          <p:cNvGrpSpPr/>
          <p:nvPr/>
        </p:nvGrpSpPr>
        <p:grpSpPr>
          <a:xfrm rot="20956814">
            <a:off x="5533211" y="1196259"/>
            <a:ext cx="376322" cy="668077"/>
            <a:chOff x="3877235" y="1911284"/>
            <a:chExt cx="376322" cy="668077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D6F0F8F-1924-4D1D-A52D-2C3509C26C7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8FBC667-5291-4E7D-9B46-ACFAE8F05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09970B-FA5E-4646-8995-73175AC462B8}"/>
              </a:ext>
            </a:extLst>
          </p:cNvPr>
          <p:cNvGrpSpPr/>
          <p:nvPr/>
        </p:nvGrpSpPr>
        <p:grpSpPr>
          <a:xfrm rot="1800000">
            <a:off x="7048250" y="1115759"/>
            <a:ext cx="340483" cy="604453"/>
            <a:chOff x="3877235" y="1911284"/>
            <a:chExt cx="376322" cy="6680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45CF534-52CA-43AF-BB2D-77D524BB7FE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7D8813E-B687-4DDB-9B92-6543DB4C8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E904291-4F44-4CD3-BCC0-C85E0211106E}"/>
              </a:ext>
            </a:extLst>
          </p:cNvPr>
          <p:cNvGrpSpPr/>
          <p:nvPr/>
        </p:nvGrpSpPr>
        <p:grpSpPr>
          <a:xfrm rot="1800000">
            <a:off x="7033839" y="4020044"/>
            <a:ext cx="376322" cy="668077"/>
            <a:chOff x="3877235" y="1911284"/>
            <a:chExt cx="376322" cy="668077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634B08A-92F4-4672-9A42-F9F3720BA4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156B087-46E0-4BA4-AD1B-0C164BA3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Double Bracket 108">
            <a:extLst>
              <a:ext uri="{FF2B5EF4-FFF2-40B4-BE49-F238E27FC236}">
                <a16:creationId xmlns:a16="http://schemas.microsoft.com/office/drawing/2014/main" id="{A4A421E2-0B99-4A0B-983C-906464ABF60D}"/>
              </a:ext>
            </a:extLst>
          </p:cNvPr>
          <p:cNvSpPr/>
          <p:nvPr/>
        </p:nvSpPr>
        <p:spPr>
          <a:xfrm>
            <a:off x="938505" y="1480089"/>
            <a:ext cx="4198728" cy="2859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25989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6007 0.001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5955 0.001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5834 0.0018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9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5799 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5626 -0.0009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0.00231 L 0.24756 0.08657 L 0.17968 0.08657 L 0.15729 -0.00046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407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00162 L 0.26702 -0.07824 L 0.34393 -0.0787 L 0.35834 0.00278 " pathEditMode="relative" ptsTypes="AAAA">
                                      <p:cBhvr>
                                        <p:cTn id="7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8 0.00116 L 0.47674 -0.0007 C 0.47657 0.01111 0.47639 0.02292 0.47622 0.03495 L 0.84757 0.03287 " pathEditMode="relative" ptsTypes="AAAA">
                                      <p:cBhvr>
                                        <p:cTn id="8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07 0.00278 L 0.28108 0.00162 " pathEditMode="relative" ptsTypes="AA">
                                      <p:cBhvr>
                                        <p:cTn id="9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9 0.00347 L 0.27882 0.00278 " pathEditMode="relative" ptsTypes="AA">
                                      <p:cBhvr>
                                        <p:cTn id="10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64 0.00162 L 0.27882 0.00208 " pathEditMode="relative" ptsTypes="AA">
                                      <p:cBhvr>
                                        <p:cTn id="10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16 0.00092 L 0.27795 0.00162 " pathEditMode="relative" ptsTypes="AA">
                                      <p:cBhvr>
                                        <p:cTn id="10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11 -0.00023 L 0.17691 0.00023 " pathEditMode="relative" ptsTypes="AA">
                                      <p:cBhvr>
                                        <p:cTn id="10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115 L 0.01944 -0.00069 " pathEditMode="relative" ptsTypes="AA">
                                      <p:cBhvr>
                                        <p:cTn id="10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0.00023 L 0.02274 0.00023 " pathEditMode="relative" ptsTypes="AA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-0.00208 L 0.02187 -0.00069 " pathEditMode="relative" ptsTypes="AA">
                                      <p:cBhvr>
                                        <p:cTn id="1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093 L 0.02465 -0.00069 " pathEditMode="relative" ptsTypes="AA">
                                      <p:cBhvr>
                                        <p:cTn id="1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0069 L 0.02726 -0.00069 " pathEditMode="relative" ptsTypes="AA">
                                      <p:cBhvr>
                                        <p:cTn id="1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9" grpId="0"/>
      <p:bldP spid="29" grpId="1"/>
      <p:bldP spid="30" grpId="0" animBg="1"/>
      <p:bldP spid="30" grpId="1" animBg="1"/>
      <p:bldP spid="30" grpId="2" animBg="1"/>
      <p:bldP spid="30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1" grpId="0"/>
      <p:bldP spid="41" grpId="1"/>
      <p:bldP spid="42" grpId="0"/>
      <p:bldP spid="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Credit_Swap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3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Credit_Swap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2561E-ABAF-49FF-9EAB-399F06F74B99}"/>
              </a:ext>
            </a:extLst>
          </p:cNvPr>
          <p:cNvSpPr/>
          <p:nvPr/>
        </p:nvSpPr>
        <p:spPr>
          <a:xfrm>
            <a:off x="3534685" y="2568786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400CBB-2E49-46DD-800E-5A46778F85AF}"/>
              </a:ext>
            </a:extLst>
          </p:cNvPr>
          <p:cNvSpPr/>
          <p:nvPr/>
        </p:nvSpPr>
        <p:spPr>
          <a:xfrm>
            <a:off x="3721624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0782F-CAEA-4F96-A33F-EFD942FBDF3B}"/>
              </a:ext>
            </a:extLst>
          </p:cNvPr>
          <p:cNvSpPr/>
          <p:nvPr/>
        </p:nvSpPr>
        <p:spPr>
          <a:xfrm>
            <a:off x="3911277" y="2568787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864C37-BA4F-4D5B-AA32-9DFED818BAA1}"/>
              </a:ext>
            </a:extLst>
          </p:cNvPr>
          <p:cNvSpPr/>
          <p:nvPr/>
        </p:nvSpPr>
        <p:spPr>
          <a:xfrm>
            <a:off x="4095850" y="2570478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ECA38-A15E-4818-8EB8-1575CC3CC38C}"/>
              </a:ext>
            </a:extLst>
          </p:cNvPr>
          <p:cNvSpPr/>
          <p:nvPr/>
        </p:nvSpPr>
        <p:spPr>
          <a:xfrm>
            <a:off x="4282789" y="2570479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C0E469-271D-4A57-AF0D-4E252F201ED1}"/>
              </a:ext>
            </a:extLst>
          </p:cNvPr>
          <p:cNvSpPr/>
          <p:nvPr/>
        </p:nvSpPr>
        <p:spPr>
          <a:xfrm>
            <a:off x="4467362" y="2570480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EEB70A-37C7-45B1-95F5-4AE7BF572F50}"/>
              </a:ext>
            </a:extLst>
          </p:cNvPr>
          <p:cNvSpPr/>
          <p:nvPr/>
        </p:nvSpPr>
        <p:spPr>
          <a:xfrm>
            <a:off x="3343862" y="2568785"/>
            <a:ext cx="184573" cy="4538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2A06B-B13A-4026-954A-9394FFB0C9FD}"/>
              </a:ext>
            </a:extLst>
          </p:cNvPr>
          <p:cNvSpPr txBox="1"/>
          <p:nvPr/>
        </p:nvSpPr>
        <p:spPr>
          <a:xfrm>
            <a:off x="4459915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B83C9-2E83-42A5-976D-27991665EE31}"/>
              </a:ext>
            </a:extLst>
          </p:cNvPr>
          <p:cNvSpPr txBox="1"/>
          <p:nvPr/>
        </p:nvSpPr>
        <p:spPr>
          <a:xfrm>
            <a:off x="4267137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E424A-21DD-4EB7-BB2A-F04FAC333762}"/>
              </a:ext>
            </a:extLst>
          </p:cNvPr>
          <p:cNvSpPr txBox="1"/>
          <p:nvPr/>
        </p:nvSpPr>
        <p:spPr>
          <a:xfrm>
            <a:off x="3504627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62A80-C7E4-4502-B261-96FCB9BB35D9}"/>
              </a:ext>
            </a:extLst>
          </p:cNvPr>
          <p:cNvSpPr txBox="1"/>
          <p:nvPr/>
        </p:nvSpPr>
        <p:spPr>
          <a:xfrm>
            <a:off x="3875533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D0ED7-3FAC-4928-862C-F38850324B70}"/>
              </a:ext>
            </a:extLst>
          </p:cNvPr>
          <p:cNvSpPr txBox="1"/>
          <p:nvPr/>
        </p:nvSpPr>
        <p:spPr>
          <a:xfrm>
            <a:off x="4100474" y="229993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261FD-8F70-4122-A3C2-1BE3714049EF}"/>
              </a:ext>
            </a:extLst>
          </p:cNvPr>
          <p:cNvSpPr txBox="1"/>
          <p:nvPr/>
        </p:nvSpPr>
        <p:spPr>
          <a:xfrm>
            <a:off x="3675914" y="2300360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DD9368-0ADA-46AE-939E-6382D99FBE8A}"/>
              </a:ext>
            </a:extLst>
          </p:cNvPr>
          <p:cNvSpPr/>
          <p:nvPr/>
        </p:nvSpPr>
        <p:spPr>
          <a:xfrm>
            <a:off x="211955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C45B09-AC4A-428D-92D6-573B5F87F5BF}"/>
              </a:ext>
            </a:extLst>
          </p:cNvPr>
          <p:cNvSpPr/>
          <p:nvPr/>
        </p:nvSpPr>
        <p:spPr>
          <a:xfrm>
            <a:off x="1223149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8549F4-AEC2-484E-A8C7-E2F75978A0E3}"/>
              </a:ext>
            </a:extLst>
          </p:cNvPr>
          <p:cNvSpPr/>
          <p:nvPr/>
        </p:nvSpPr>
        <p:spPr>
          <a:xfrm>
            <a:off x="175404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8488A7-E80A-456A-93E1-28350D9ED9A7}"/>
              </a:ext>
            </a:extLst>
          </p:cNvPr>
          <p:cNvSpPr/>
          <p:nvPr/>
        </p:nvSpPr>
        <p:spPr>
          <a:xfrm>
            <a:off x="1925332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64DF7B-6ED4-4E38-B54F-C99F226F3AFB}"/>
              </a:ext>
            </a:extLst>
          </p:cNvPr>
          <p:cNvSpPr/>
          <p:nvPr/>
        </p:nvSpPr>
        <p:spPr>
          <a:xfrm>
            <a:off x="1578125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49E6F8-397F-495C-8A60-E8D2D4E9706E}"/>
              </a:ext>
            </a:extLst>
          </p:cNvPr>
          <p:cNvSpPr/>
          <p:nvPr/>
        </p:nvSpPr>
        <p:spPr>
          <a:xfrm>
            <a:off x="1397537" y="2730606"/>
            <a:ext cx="127000" cy="1301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93DF2-6C9C-496F-954B-DEC2D75EA6B5}"/>
              </a:ext>
            </a:extLst>
          </p:cNvPr>
          <p:cNvSpPr txBox="1"/>
          <p:nvPr/>
        </p:nvSpPr>
        <p:spPr>
          <a:xfrm>
            <a:off x="4477066" y="2293589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7DAFB1-6243-4AF8-9A19-18713329BD9C}"/>
              </a:ext>
            </a:extLst>
          </p:cNvPr>
          <p:cNvSpPr txBox="1"/>
          <p:nvPr/>
        </p:nvSpPr>
        <p:spPr>
          <a:xfrm>
            <a:off x="3485476" y="2299938"/>
            <a:ext cx="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C44136-B27E-4BC8-83D1-7C5F08DEB79B}"/>
              </a:ext>
            </a:extLst>
          </p:cNvPr>
          <p:cNvGrpSpPr/>
          <p:nvPr/>
        </p:nvGrpSpPr>
        <p:grpSpPr>
          <a:xfrm>
            <a:off x="5948088" y="1761839"/>
            <a:ext cx="2395071" cy="2209944"/>
            <a:chOff x="5275729" y="1913324"/>
            <a:chExt cx="2395071" cy="220994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15DDBC-D898-46AF-BE7E-30935E176330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ED39A9-25E0-4ECA-A81C-90F153E750E1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FDDBB7-D187-4836-A8B2-47484C014FBA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296734-CA95-40F7-9F75-0A80F0F152A9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C44CCEC-769D-4364-80D2-41F2F3D4BC0A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F07A1B1-5369-4E03-AC33-1D52AEE38306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29C2A3-0D26-4CFF-9C2D-75CAE4923E27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0387B22-DAF2-4536-A094-C53AC0793CE0}"/>
                </a:ext>
              </a:extLst>
            </p:cNvPr>
            <p:cNvCxnSpPr>
              <a:stCxn id="74" idx="3"/>
              <a:endCxn id="73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2EFB4B0-6E23-412F-A8A9-22E2E478F2ED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305FA68-C29C-4FB4-9F0F-0DBE7A251C97}"/>
                </a:ext>
              </a:extLst>
            </p:cNvPr>
            <p:cNvCxnSpPr>
              <a:cxnSpLocks/>
              <a:stCxn id="77" idx="1"/>
              <a:endCxn id="73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D5B1E40-22FE-4E52-86B4-A3ED3F826084}"/>
                </a:ext>
              </a:extLst>
            </p:cNvPr>
            <p:cNvCxnSpPr>
              <a:cxnSpLocks/>
              <a:stCxn id="75" idx="1"/>
              <a:endCxn id="73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D20F52D-6542-4FEA-8919-A6004A011A3F}"/>
                </a:ext>
              </a:extLst>
            </p:cNvPr>
            <p:cNvCxnSpPr>
              <a:cxnSpLocks/>
              <a:stCxn id="76" idx="1"/>
              <a:endCxn id="73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9161A346-E955-426E-9BB3-261E4D345383}"/>
              </a:ext>
            </a:extLst>
          </p:cNvPr>
          <p:cNvSpPr txBox="1"/>
          <p:nvPr/>
        </p:nvSpPr>
        <p:spPr>
          <a:xfrm>
            <a:off x="5950409" y="3640759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5154EB-C66D-4CDB-A05F-5CF436436429}"/>
              </a:ext>
            </a:extLst>
          </p:cNvPr>
          <p:cNvSpPr txBox="1"/>
          <p:nvPr/>
        </p:nvSpPr>
        <p:spPr>
          <a:xfrm>
            <a:off x="6917223" y="3118417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86" name="Content Placeholder 58" descr="Close">
            <a:extLst>
              <a:ext uri="{FF2B5EF4-FFF2-40B4-BE49-F238E27FC236}">
                <a16:creationId xmlns:a16="http://schemas.microsoft.com/office/drawing/2014/main" id="{AF062BFB-2DE0-4F03-A068-18A15B563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961" y="2678117"/>
            <a:ext cx="629013" cy="629013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936DE121-466F-4C56-9143-F9228FBB61ED}"/>
              </a:ext>
            </a:extLst>
          </p:cNvPr>
          <p:cNvGrpSpPr/>
          <p:nvPr/>
        </p:nvGrpSpPr>
        <p:grpSpPr>
          <a:xfrm rot="18000000">
            <a:off x="5403412" y="2702830"/>
            <a:ext cx="376322" cy="668077"/>
            <a:chOff x="3877235" y="1911284"/>
            <a:chExt cx="376322" cy="66807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6523ECA-B5D9-470D-836E-2A946F1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C48F433-8B07-40B3-BECC-28E79FD2F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CB19979-0123-4F50-9CB4-B5069EDF7D6C}"/>
              </a:ext>
            </a:extLst>
          </p:cNvPr>
          <p:cNvSpPr txBox="1"/>
          <p:nvPr/>
        </p:nvSpPr>
        <p:spPr>
          <a:xfrm>
            <a:off x="5301111" y="305819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C079BAA-8AD8-4910-8931-C7B61055F265}"/>
              </a:ext>
            </a:extLst>
          </p:cNvPr>
          <p:cNvSpPr txBox="1"/>
          <p:nvPr/>
        </p:nvSpPr>
        <p:spPr>
          <a:xfrm>
            <a:off x="7276512" y="409557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5E10408-4872-43E6-8D6F-DF104BC6FA0D}"/>
              </a:ext>
            </a:extLst>
          </p:cNvPr>
          <p:cNvSpPr txBox="1"/>
          <p:nvPr/>
        </p:nvSpPr>
        <p:spPr>
          <a:xfrm>
            <a:off x="7276512" y="13209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1FDF76-12BB-4DD4-8A55-E6B7F3B634E1}"/>
              </a:ext>
            </a:extLst>
          </p:cNvPr>
          <p:cNvSpPr txBox="1"/>
          <p:nvPr/>
        </p:nvSpPr>
        <p:spPr>
          <a:xfrm>
            <a:off x="5804308" y="135904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B3EA30E-81A9-49E3-99FE-E96BE43E8775}"/>
              </a:ext>
            </a:extLst>
          </p:cNvPr>
          <p:cNvCxnSpPr>
            <a:cxnSpLocks/>
          </p:cNvCxnSpPr>
          <p:nvPr/>
        </p:nvCxnSpPr>
        <p:spPr>
          <a:xfrm>
            <a:off x="5040826" y="1669380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3CDFFA6-DD3C-4828-B1A0-674383596CC9}"/>
              </a:ext>
            </a:extLst>
          </p:cNvPr>
          <p:cNvCxnSpPr>
            <a:cxnSpLocks/>
          </p:cNvCxnSpPr>
          <p:nvPr/>
        </p:nvCxnSpPr>
        <p:spPr>
          <a:xfrm flipV="1">
            <a:off x="5025965" y="3476257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0959222-9D36-414C-84A0-17E3DD550214}"/>
              </a:ext>
            </a:extLst>
          </p:cNvPr>
          <p:cNvGrpSpPr/>
          <p:nvPr/>
        </p:nvGrpSpPr>
        <p:grpSpPr>
          <a:xfrm rot="18000000">
            <a:off x="8592700" y="2794503"/>
            <a:ext cx="376322" cy="668077"/>
            <a:chOff x="3877235" y="1911284"/>
            <a:chExt cx="376322" cy="668077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62DC05E-EDB3-4969-B6B3-0200F0A44C0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2578CD0-4460-45D5-A322-38E24686A6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21A7862-F683-451D-B4FA-81FE67856E39}"/>
              </a:ext>
            </a:extLst>
          </p:cNvPr>
          <p:cNvSpPr txBox="1"/>
          <p:nvPr/>
        </p:nvSpPr>
        <p:spPr>
          <a:xfrm>
            <a:off x="8414863" y="3152416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A841C03-4692-4C6B-BC97-160D53B75BCC}"/>
              </a:ext>
            </a:extLst>
          </p:cNvPr>
          <p:cNvGrpSpPr/>
          <p:nvPr/>
        </p:nvGrpSpPr>
        <p:grpSpPr>
          <a:xfrm rot="20956814">
            <a:off x="5533211" y="1196259"/>
            <a:ext cx="376322" cy="668077"/>
            <a:chOff x="3877235" y="1911284"/>
            <a:chExt cx="376322" cy="668077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D6F0F8F-1924-4D1D-A52D-2C3509C26C7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8FBC667-5291-4E7D-9B46-ACFAE8F05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09970B-FA5E-4646-8995-73175AC462B8}"/>
              </a:ext>
            </a:extLst>
          </p:cNvPr>
          <p:cNvGrpSpPr/>
          <p:nvPr/>
        </p:nvGrpSpPr>
        <p:grpSpPr>
          <a:xfrm rot="1800000">
            <a:off x="7048250" y="1115759"/>
            <a:ext cx="340483" cy="604453"/>
            <a:chOff x="3877235" y="1911284"/>
            <a:chExt cx="376322" cy="6680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45CF534-52CA-43AF-BB2D-77D524BB7FE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7D8813E-B687-4DDB-9B92-6543DB4C8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E904291-4F44-4CD3-BCC0-C85E0211106E}"/>
              </a:ext>
            </a:extLst>
          </p:cNvPr>
          <p:cNvGrpSpPr/>
          <p:nvPr/>
        </p:nvGrpSpPr>
        <p:grpSpPr>
          <a:xfrm rot="1800000">
            <a:off x="7033839" y="4020044"/>
            <a:ext cx="376322" cy="668077"/>
            <a:chOff x="3877235" y="1911284"/>
            <a:chExt cx="376322" cy="668077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634B08A-92F4-4672-9A42-F9F3720BA4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156B087-46E0-4BA4-AD1B-0C164BA3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9" name="Double Bracket 108">
            <a:extLst>
              <a:ext uri="{FF2B5EF4-FFF2-40B4-BE49-F238E27FC236}">
                <a16:creationId xmlns:a16="http://schemas.microsoft.com/office/drawing/2014/main" id="{A4A421E2-0B99-4A0B-983C-906464ABF60D}"/>
              </a:ext>
            </a:extLst>
          </p:cNvPr>
          <p:cNvSpPr/>
          <p:nvPr/>
        </p:nvSpPr>
        <p:spPr>
          <a:xfrm>
            <a:off x="938505" y="1480089"/>
            <a:ext cx="4198728" cy="2859436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B944E3-A8A4-443D-AFAD-CE9CE7458F1B}"/>
              </a:ext>
            </a:extLst>
          </p:cNvPr>
          <p:cNvSpPr/>
          <p:nvPr/>
        </p:nvSpPr>
        <p:spPr>
          <a:xfrm>
            <a:off x="6691516" y="4059083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B9BA895-CA82-4D53-BC7D-C284DCCC9172}"/>
              </a:ext>
            </a:extLst>
          </p:cNvPr>
          <p:cNvSpPr/>
          <p:nvPr/>
        </p:nvSpPr>
        <p:spPr>
          <a:xfrm>
            <a:off x="6337694" y="1270442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F5020-E185-4F3A-B6A4-41198E8EF584}"/>
              </a:ext>
            </a:extLst>
          </p:cNvPr>
          <p:cNvSpPr/>
          <p:nvPr/>
        </p:nvSpPr>
        <p:spPr>
          <a:xfrm>
            <a:off x="7855900" y="1261122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4D88E66-8885-4395-8312-2C084DB05D8A}"/>
              </a:ext>
            </a:extLst>
          </p:cNvPr>
          <p:cNvSpPr/>
          <p:nvPr/>
        </p:nvSpPr>
        <p:spPr>
          <a:xfrm>
            <a:off x="8423792" y="3421447"/>
            <a:ext cx="307298" cy="41341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5489-D1DB-4768-970A-DB6434BB6554}"/>
              </a:ext>
            </a:extLst>
          </p:cNvPr>
          <p:cNvSpPr txBox="1"/>
          <p:nvPr/>
        </p:nvSpPr>
        <p:spPr>
          <a:xfrm>
            <a:off x="6046125" y="4443819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North</a:t>
            </a:r>
            <a:r>
              <a:rPr lang="en-US" sz="1100" dirty="0"/>
              <a:t> port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0120A49-D6BC-414A-87BC-61040F2EB318}"/>
              </a:ext>
            </a:extLst>
          </p:cNvPr>
          <p:cNvSpPr txBox="1"/>
          <p:nvPr/>
        </p:nvSpPr>
        <p:spPr>
          <a:xfrm>
            <a:off x="8104698" y="1129845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South</a:t>
            </a:r>
            <a:r>
              <a:rPr lang="en-US" sz="1100" dirty="0"/>
              <a:t> port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8229561-3651-4AF4-B5C6-A8240850CB89}"/>
              </a:ext>
            </a:extLst>
          </p:cNvPr>
          <p:cNvSpPr txBox="1"/>
          <p:nvPr/>
        </p:nvSpPr>
        <p:spPr>
          <a:xfrm>
            <a:off x="8202794" y="4048343"/>
            <a:ext cx="1184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free Slots at </a:t>
            </a:r>
          </a:p>
          <a:p>
            <a:pPr algn="ctr"/>
            <a:r>
              <a:rPr lang="en-US" sz="1100" dirty="0"/>
              <a:t>down stream’s</a:t>
            </a:r>
          </a:p>
          <a:p>
            <a:pPr algn="ctr"/>
            <a:r>
              <a:rPr lang="en-US" sz="1100" b="1" dirty="0"/>
              <a:t>West</a:t>
            </a:r>
            <a:r>
              <a:rPr lang="en-US" sz="1100" dirty="0"/>
              <a:t> port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F10DF12-780E-46E5-8869-7ADF17C07D82}"/>
              </a:ext>
            </a:extLst>
          </p:cNvPr>
          <p:cNvSpPr txBox="1"/>
          <p:nvPr/>
        </p:nvSpPr>
        <p:spPr>
          <a:xfrm>
            <a:off x="5518192" y="1064192"/>
            <a:ext cx="1008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free Slots at </a:t>
            </a:r>
          </a:p>
          <a:p>
            <a:pPr algn="ctr"/>
            <a:r>
              <a:rPr lang="en-US" sz="1000" b="1" dirty="0"/>
              <a:t>local</a:t>
            </a:r>
            <a:r>
              <a:rPr lang="en-US" sz="1000" dirty="0"/>
              <a:t> 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D57FA-E877-4F46-AC71-61800868EB4E}"/>
              </a:ext>
            </a:extLst>
          </p:cNvPr>
          <p:cNvSpPr txBox="1"/>
          <p:nvPr/>
        </p:nvSpPr>
        <p:spPr>
          <a:xfrm>
            <a:off x="6337694" y="12640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3AB3CA-C82E-4AD5-B3ED-D13C855D4DC2}"/>
              </a:ext>
            </a:extLst>
          </p:cNvPr>
          <p:cNvSpPr txBox="1"/>
          <p:nvPr/>
        </p:nvSpPr>
        <p:spPr>
          <a:xfrm>
            <a:off x="6691516" y="40619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BCE9C4-2D9A-4364-980D-31BCB0E3506A}"/>
              </a:ext>
            </a:extLst>
          </p:cNvPr>
          <p:cNvSpPr txBox="1"/>
          <p:nvPr/>
        </p:nvSpPr>
        <p:spPr>
          <a:xfrm>
            <a:off x="7853096" y="12640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817D4C-6A53-49CD-8E5B-F12D805FE524}"/>
              </a:ext>
            </a:extLst>
          </p:cNvPr>
          <p:cNvSpPr txBox="1"/>
          <p:nvPr/>
        </p:nvSpPr>
        <p:spPr>
          <a:xfrm>
            <a:off x="8399891" y="343215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EEE3E4-BB2B-44A6-9D94-81BB5D638E3C}"/>
              </a:ext>
            </a:extLst>
          </p:cNvPr>
          <p:cNvSpPr txBox="1"/>
          <p:nvPr/>
        </p:nvSpPr>
        <p:spPr>
          <a:xfrm>
            <a:off x="8402724" y="345400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95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25989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6007 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25955 0.0018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9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25834 0.0018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25799 0.0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9" y="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25626 -0.000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4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0.00231 L 0.24756 0.08657 L 0.17968 0.08657 L 0.15729 -0.00046 " pathEditMode="relative" rAng="0" ptsTypes="AAAA">
                                      <p:cBhvr>
                                        <p:cTn id="1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4074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00162 L 0.26702 -0.07824 L 0.34393 -0.0787 L 0.35834 0.00278 " pathEditMode="relative" ptsTypes="AAAA">
                                      <p:cBhvr>
                                        <p:cTn id="1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8 0.00116 L 0.47674 -0.0007 C 0.47657 0.01111 0.47639 0.02292 0.47622 0.03495 L 0.84757 0.03287 " pathEditMode="relative" ptsTypes="AAAA">
                                      <p:cBhvr>
                                        <p:cTn id="1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6 0.00231 L 0.2816 0.00185 " pathEditMode="relative" ptsTypes="AA">
                                      <p:cBhvr>
                                        <p:cTn id="14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9 0.00231 L 0.27935 0.00185 " pathEditMode="relative" ptsTypes="AA">
                                      <p:cBhvr>
                                        <p:cTn id="14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16 0.00139 L 0.27796 0.00139 " pathEditMode="relative" ptsTypes="AA">
                                      <p:cBhvr>
                                        <p:cTn id="1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51 0.00069 L 0.27726 0.00069 " pathEditMode="relative" ptsTypes="AA">
                                      <p:cBhvr>
                                        <p:cTn id="14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29 0.00092 L 0.17673 0.00139 " pathEditMode="relative" ptsTypes="AA">
                                      <p:cBhvr>
                                        <p:cTn id="15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0023 L 0.0283 0.00024 " pathEditMode="relative" ptsTypes="AA">
                                      <p:cBhvr>
                                        <p:cTn id="1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116 L 0.02153 -0.0011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0185 L 0.0283 -0.0011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9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185 L 0.02796 -0.00185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23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-0.00069 L 0.02483 -0.00116 " pathEditMode="relative" ptsTypes="AA">
                                      <p:cBhvr>
                                        <p:cTn id="1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9" grpId="0"/>
      <p:bldP spid="29" grpId="1"/>
      <p:bldP spid="30" grpId="0" animBg="1"/>
      <p:bldP spid="30" grpId="1" animBg="1"/>
      <p:bldP spid="30" grpId="2" animBg="1"/>
      <p:bldP spid="30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1" grpId="0"/>
      <p:bldP spid="41" grpId="1"/>
      <p:bldP spid="42" grpId="0"/>
      <p:bldP spid="42" grpId="1"/>
      <p:bldP spid="117" grpId="0"/>
      <p:bldP spid="117" grpId="1"/>
      <p:bldP spid="117" grpId="2"/>
      <p:bldP spid="117" grpId="3"/>
      <p:bldP spid="118" grpId="0"/>
      <p:bldP spid="118" grpId="1"/>
      <p:bldP spid="118" grpId="2"/>
      <p:bldP spid="118" grpId="3"/>
      <p:bldP spid="118" grpId="4"/>
      <p:bldP spid="118" grpId="5"/>
      <p:bldP spid="119" grpId="0"/>
      <p:bldP spid="119" grpId="1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4E663A0-A7B9-4EA7-91A5-2FE4D3996056}"/>
              </a:ext>
            </a:extLst>
          </p:cNvPr>
          <p:cNvGrpSpPr/>
          <p:nvPr/>
        </p:nvGrpSpPr>
        <p:grpSpPr>
          <a:xfrm>
            <a:off x="4331520" y="1727176"/>
            <a:ext cx="3079405" cy="2687016"/>
            <a:chOff x="5953355" y="1691616"/>
            <a:chExt cx="2967946" cy="26870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D6CB31-C2C6-4382-B4C1-85A142A2B983}"/>
                </a:ext>
              </a:extLst>
            </p:cNvPr>
            <p:cNvGrpSpPr/>
            <p:nvPr/>
          </p:nvGrpSpPr>
          <p:grpSpPr>
            <a:xfrm>
              <a:off x="5953355" y="1691616"/>
              <a:ext cx="2967946" cy="2687016"/>
              <a:chOff x="5275729" y="1913324"/>
              <a:chExt cx="2395071" cy="220994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C6960012-D2A8-449A-966F-A07DC406AA01}"/>
                  </a:ext>
                </a:extLst>
              </p:cNvPr>
              <p:cNvSpPr/>
              <p:nvPr/>
            </p:nvSpPr>
            <p:spPr>
              <a:xfrm>
                <a:off x="5275729" y="1913324"/>
                <a:ext cx="2395071" cy="22099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3FFC8F5B-6BBF-4C7C-9564-01BCD3B0448D}"/>
                  </a:ext>
                </a:extLst>
              </p:cNvPr>
              <p:cNvSpPr/>
              <p:nvPr/>
            </p:nvSpPr>
            <p:spPr>
              <a:xfrm>
                <a:off x="6192763" y="2712728"/>
                <a:ext cx="602958" cy="633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68996ACD-385A-4AA7-ABAE-40AAB2E7D3B9}"/>
                  </a:ext>
                </a:extLst>
              </p:cNvPr>
              <p:cNvCxnSpPr>
                <a:cxnSpLocks/>
                <a:stCxn id="42" idx="2"/>
                <a:endCxn id="211" idx="1"/>
              </p:cNvCxnSpPr>
              <p:nvPr/>
            </p:nvCxnSpPr>
            <p:spPr>
              <a:xfrm flipV="1">
                <a:off x="5809309" y="3029232"/>
                <a:ext cx="383455" cy="1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2ED8F4E8-2E96-42E6-843F-FE37ABC2E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2746" y="2584124"/>
                <a:ext cx="160735" cy="1637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C7F4CBD7-26D5-47E4-B329-BF054B95BB73}"/>
                  </a:ext>
                </a:extLst>
              </p:cNvPr>
              <p:cNvCxnSpPr>
                <a:cxnSpLocks/>
                <a:stCxn id="43" idx="2"/>
                <a:endCxn id="211" idx="3"/>
              </p:cNvCxnSpPr>
              <p:nvPr/>
            </p:nvCxnSpPr>
            <p:spPr>
              <a:xfrm flipH="1">
                <a:off x="6795721" y="3026135"/>
                <a:ext cx="349394" cy="30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46BF6572-F459-4699-A189-F77C23F7E95F}"/>
                  </a:ext>
                </a:extLst>
              </p:cNvPr>
              <p:cNvCxnSpPr>
                <a:cxnSpLocks/>
                <a:stCxn id="39" idx="2"/>
                <a:endCxn id="211" idx="0"/>
              </p:cNvCxnSpPr>
              <p:nvPr/>
            </p:nvCxnSpPr>
            <p:spPr>
              <a:xfrm>
                <a:off x="6493378" y="2448128"/>
                <a:ext cx="865" cy="264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09D00667-BB69-4B10-85C3-BFE819F727FE}"/>
                  </a:ext>
                </a:extLst>
              </p:cNvPr>
              <p:cNvCxnSpPr>
                <a:cxnSpLocks/>
                <a:stCxn id="41" idx="2"/>
                <a:endCxn id="211" idx="2"/>
              </p:cNvCxnSpPr>
              <p:nvPr/>
            </p:nvCxnSpPr>
            <p:spPr>
              <a:xfrm flipH="1" flipV="1">
                <a:off x="6494243" y="3345736"/>
                <a:ext cx="4625" cy="270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DF7346-008E-4E38-BEC8-F20186FA08F5}"/>
                </a:ext>
              </a:extLst>
            </p:cNvPr>
            <p:cNvGrpSpPr/>
            <p:nvPr/>
          </p:nvGrpSpPr>
          <p:grpSpPr>
            <a:xfrm>
              <a:off x="5996577" y="2755837"/>
              <a:ext cx="416650" cy="128663"/>
              <a:chOff x="4430653" y="2809391"/>
              <a:chExt cx="462884" cy="128663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B547F3C-4D16-4DF9-9AAE-B8FAC58EFEF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EFF9848-8579-435C-8CB7-AFA4C314212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FB123F3-A320-4C6A-9568-2BCB302306A2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E2C4C3BB-4D5A-4AD1-8086-957B4095BFE2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598B732-59B9-4EC7-8D7F-110B413555A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8605222-558A-4A27-AF31-2243132ECCBC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2ADA35F9-6051-4F47-AC11-7B18CCC376E1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C6828515-4EE4-4400-9A02-005357B40790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8234705-FE6C-4346-BAF9-F5328690C402}"/>
                </a:ext>
              </a:extLst>
            </p:cNvPr>
            <p:cNvGrpSpPr/>
            <p:nvPr/>
          </p:nvGrpSpPr>
          <p:grpSpPr>
            <a:xfrm rot="2615290">
              <a:off x="6329716" y="2106731"/>
              <a:ext cx="462884" cy="128663"/>
              <a:chOff x="4430653" y="2809391"/>
              <a:chExt cx="462884" cy="12866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F74DF45-E2E3-4C8E-AC99-A9814AEF8CE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E51ED9E-B9ED-4C71-B076-72526C96762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2E6C2C3-5625-4CCD-8373-5A43F881E33E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846ADB24-9E2D-4EA6-A152-9AA744C3A422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6A79E6F6-E81D-4947-9034-B79B0DC1DB53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8839889-D687-4A45-A7B8-15D492DE6086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26CC5611-E544-4229-8F67-C097E4259967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4F344F3B-27C7-48F3-8112-A46FDD819B1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700726-60DE-4089-A553-B48830C25ADA}"/>
                </a:ext>
              </a:extLst>
            </p:cNvPr>
            <p:cNvGrpSpPr/>
            <p:nvPr/>
          </p:nvGrpSpPr>
          <p:grpSpPr>
            <a:xfrm>
              <a:off x="5998133" y="2914332"/>
              <a:ext cx="416650" cy="128663"/>
              <a:chOff x="4430653" y="2809391"/>
              <a:chExt cx="462884" cy="128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4F8913D-815F-4EDC-A67C-49A04D48B672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8EE6BAE-ECB0-4465-9E41-77DE0A320B00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E0987AE2-8E3B-46D0-8753-EB671164AA13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2FDBAFD9-1D72-48F7-B0A5-5035AA36117F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F96F7E33-9AAB-4A90-98AC-48A2E480132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B363FC2-729F-4615-8385-3BA59D287061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487FBA2-41EF-4A65-963E-9A69DF52278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0B84BCA-078F-44E3-A7E8-0F2BAE582E3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4E1F8E-ECB2-4DA7-886A-C8AA91438B4E}"/>
                </a:ext>
              </a:extLst>
            </p:cNvPr>
            <p:cNvGrpSpPr/>
            <p:nvPr/>
          </p:nvGrpSpPr>
          <p:grpSpPr>
            <a:xfrm>
              <a:off x="5993880" y="3075156"/>
              <a:ext cx="416650" cy="128663"/>
              <a:chOff x="4430653" y="2809391"/>
              <a:chExt cx="462884" cy="128663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299B5C2-F357-425C-9C63-D21C4606E95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72719AD-5B36-4D3C-804F-2158B888F9CE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9740990-9C2B-4F76-A98C-96AB5F3968E9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022BA96-6F55-4009-AA4F-0F0695205CE5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0DEB85-0D9F-4BBF-8AA1-7242A87A512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01B9137-2063-4501-AD80-64417B5AC22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21555F8-8014-46E9-AFB8-E67B4C896FD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B0EDE3A-0CE5-4099-A1E0-33FCD9C0A99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BD1C6E-355D-46F0-A65D-A70C981568C9}"/>
                </a:ext>
              </a:extLst>
            </p:cNvPr>
            <p:cNvGrpSpPr/>
            <p:nvPr/>
          </p:nvGrpSpPr>
          <p:grpSpPr>
            <a:xfrm>
              <a:off x="5996954" y="3237968"/>
              <a:ext cx="416650" cy="128663"/>
              <a:chOff x="4430653" y="2809391"/>
              <a:chExt cx="462884" cy="12866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2B817E3-2B27-4A68-AE53-E8EEC02594A4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BBDBC88-9208-4BA6-B099-4093E14C0E5F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119CCF-F52F-44CD-9C5A-1465389ED804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A114746-5CD3-4774-BBA0-9A64D457FBD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F47D8D9-34FF-49DA-9DBD-7677199862EB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31188D4-AE9C-43F6-A9B8-5B7E6CB5A000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E4BDAFC-FD95-4DD0-84A7-FD5C936D196D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29467A51-9AD0-4622-9EE6-B088CCED87DC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56B865-3777-4093-B4A5-954842CBF991}"/>
                </a:ext>
              </a:extLst>
            </p:cNvPr>
            <p:cNvGrpSpPr/>
            <p:nvPr/>
          </p:nvGrpSpPr>
          <p:grpSpPr>
            <a:xfrm rot="16200000">
              <a:off x="7347256" y="4078382"/>
              <a:ext cx="416650" cy="128663"/>
              <a:chOff x="4430653" y="2809391"/>
              <a:chExt cx="462884" cy="128663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A3FCA72-3E25-446E-882B-9A96F22A3E45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8AF97B0-9114-4203-A1BC-3BD38F9F95E4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FE909F0-0A6F-409C-B976-C256F238734C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F2F89FD-0867-4F07-A3C2-85A9A4429918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16F1E27-FE7C-4F31-B3D5-9695193B064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36E3340-0A65-4E47-8C47-EA64C1E35CB7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0F3E30D-BF24-4795-A9AB-93CDCE136A85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C97C09A-928E-49FE-A20B-D43F0038190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F4D0A6-E5DF-4F8F-BBBF-77AC24A0B644}"/>
                </a:ext>
              </a:extLst>
            </p:cNvPr>
            <p:cNvGrpSpPr/>
            <p:nvPr/>
          </p:nvGrpSpPr>
          <p:grpSpPr>
            <a:xfrm rot="16200000">
              <a:off x="7505928" y="4077607"/>
              <a:ext cx="416650" cy="128663"/>
              <a:chOff x="4430653" y="2809391"/>
              <a:chExt cx="462884" cy="128663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C44F409-CD88-4A49-8246-9D91661C9597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534ADB8-BBA1-4A5A-A1E2-C91BF41D426B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5A30109-50C4-4667-8ABB-35FEE33EFE9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A63D9D6-4729-46D0-AA10-ECEAB6D1F676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11671CA-B98F-471D-A835-9D2BB12EE56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5100E71-7385-40CC-82C7-5006932DFF82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D5D085E-C240-44FC-9DC5-8A470C70813E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15BAB22-31A6-4F29-8E96-78F0ADE548B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396D569-D088-4270-8DCE-0EAF093CECE2}"/>
                </a:ext>
              </a:extLst>
            </p:cNvPr>
            <p:cNvGrpSpPr/>
            <p:nvPr/>
          </p:nvGrpSpPr>
          <p:grpSpPr>
            <a:xfrm rot="16200000">
              <a:off x="7191323" y="4076648"/>
              <a:ext cx="416650" cy="128663"/>
              <a:chOff x="4430653" y="2809391"/>
              <a:chExt cx="462884" cy="12866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20EF00-E521-4142-A92E-769BB2C75DC9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9B95CAA-D0D8-4A9E-BBD1-225C2B3582BA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B402038-B80F-440A-BC23-288A5FE60D26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63CF5F1-8222-423C-86D9-575CDC0D6428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CE9262E-EF5E-469D-BC06-8A3B86229AC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BFD3968-CFFA-42BF-9FC6-C0A309BC156C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73E1B8D-7A69-4909-BCF1-1749CC474A06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E22D5E7-254E-41E6-8721-ED35DD878F2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2ED2C8-55F3-4620-A3A1-D9F4C13AE00F}"/>
                </a:ext>
              </a:extLst>
            </p:cNvPr>
            <p:cNvGrpSpPr/>
            <p:nvPr/>
          </p:nvGrpSpPr>
          <p:grpSpPr>
            <a:xfrm rot="16200000">
              <a:off x="7029839" y="4077608"/>
              <a:ext cx="416650" cy="128663"/>
              <a:chOff x="4430653" y="2809391"/>
              <a:chExt cx="462884" cy="128663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5793665-B0FE-4C7F-A184-EB4F11F4F74B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56684FB-8A0D-4318-BA3B-E891A64D14D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B112318-BA93-4784-902B-FA358C9799CE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CB174E-B582-43C6-BB51-2BDE8B69F39D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E7E2074-03DD-4015-A440-7B53CDEC29D4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897D421-BBA3-48DD-A1FD-0AB2DAA03BA0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616B3C9-8696-40A2-A4DD-694324298723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9AD9618-2259-4A2B-96E3-6644AF180479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B8AAA6-B561-4241-8AA8-91C5ABF4C4E8}"/>
                </a:ext>
              </a:extLst>
            </p:cNvPr>
            <p:cNvGrpSpPr/>
            <p:nvPr/>
          </p:nvGrpSpPr>
          <p:grpSpPr>
            <a:xfrm rot="16200000">
              <a:off x="7011582" y="1881678"/>
              <a:ext cx="416650" cy="128663"/>
              <a:chOff x="4430653" y="2809391"/>
              <a:chExt cx="462884" cy="128663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4B17A54-B31A-4EBA-8EFD-233495D24A91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51DA97F-A5F2-4BF6-88F6-F06F2755A2AA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127CD21-8D88-4F4D-9112-54A71DEB03B6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CA851C0-3808-47B2-98F2-37A95BD4CD76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5B86D4A-FB4F-49A0-90D1-906DB051FD1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019DD4C-BBE9-45BA-84FA-E19BF64DC86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7582AEF-7C7D-4BB6-9521-79EDEA8F05EE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1C9D1B8-099A-41A2-8851-A36DF1C64331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0685F2B-DC8E-401F-81F8-2A39F163D9C7}"/>
                </a:ext>
              </a:extLst>
            </p:cNvPr>
            <p:cNvGrpSpPr/>
            <p:nvPr/>
          </p:nvGrpSpPr>
          <p:grpSpPr>
            <a:xfrm rot="16200000">
              <a:off x="7174293" y="1878762"/>
              <a:ext cx="416650" cy="128663"/>
              <a:chOff x="4430653" y="2809391"/>
              <a:chExt cx="462884" cy="12866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42EAFC2-E70F-4178-9D50-7BED2012A28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01A5EAB-96C0-4191-A71D-5802F7274BE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0F7109DB-CCD7-4D98-A7D9-2485D706DF5D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9337078-6107-4E9B-AA77-AA98A66A88F7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ABCE1DB3-DE6C-4222-8A7A-E3CC43D91D1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B20BE46-D042-4CCC-A80F-13A1B356A6FE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7947CFC-3016-49DC-99DB-F93E30FE7E7A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6C585FA-9C25-4B56-B61E-162710DF660C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A0364A2-D54B-472C-894F-F3A1876543E1}"/>
                </a:ext>
              </a:extLst>
            </p:cNvPr>
            <p:cNvGrpSpPr/>
            <p:nvPr/>
          </p:nvGrpSpPr>
          <p:grpSpPr>
            <a:xfrm rot="16200000">
              <a:off x="7333915" y="1877685"/>
              <a:ext cx="416650" cy="128663"/>
              <a:chOff x="4430653" y="2809391"/>
              <a:chExt cx="462884" cy="128663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F1D12E2-38D9-4F38-A48C-C7BAA92B334C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E7F5018-0692-42FC-A928-BC99DC93CF30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8CB531E-EDDC-48F2-B230-32A1EDFC3345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C104037-CD57-48D6-9FEF-71FCED832C83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5640B99-C264-4044-87F7-A46A9631FEAB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A454B63-33E6-46B0-A67C-FC2A35DBFCD8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F514709-22AD-49C5-81FF-108823190321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CA50CEA-3234-48C4-90AB-9B8F846F0DDD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133016-923A-4FCC-9B5A-BEA68D4EFFE7}"/>
                </a:ext>
              </a:extLst>
            </p:cNvPr>
            <p:cNvGrpSpPr/>
            <p:nvPr/>
          </p:nvGrpSpPr>
          <p:grpSpPr>
            <a:xfrm rot="16200000">
              <a:off x="7498180" y="1880600"/>
              <a:ext cx="416650" cy="128663"/>
              <a:chOff x="4430653" y="2809391"/>
              <a:chExt cx="462884" cy="128663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5FE3A2A-6117-4251-BE6B-1ADD94313F3F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D72CE24-16FD-4175-B1FC-A7ABFBD7B68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32B74FB-6076-47F0-988F-60519BB8EAF1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9499687-85A5-41A7-9C22-51D8A374925B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BC8D4A-9F06-42B4-AE00-EBB07AC51712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870524B-91B1-4F3D-AEAA-7A595693427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5B87E67-F134-4D7E-A966-D308C84791BB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783AEF5-D90E-4AE0-B693-4523983CEA65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94C381-084B-4BE9-B804-3ED1E59E0A65}"/>
                </a:ext>
              </a:extLst>
            </p:cNvPr>
            <p:cNvGrpSpPr/>
            <p:nvPr/>
          </p:nvGrpSpPr>
          <p:grpSpPr>
            <a:xfrm rot="10800000">
              <a:off x="8451989" y="2754886"/>
              <a:ext cx="416650" cy="128663"/>
              <a:chOff x="4430653" y="2809391"/>
              <a:chExt cx="462884" cy="12866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AF9A79E-3995-4757-A02C-AB92050E01F7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FFDB2EE-5510-4A43-82D2-EC89BBF513F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97ECD9A-2B7C-4503-8FC3-12AD79C34B28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7F61127-135D-4DAD-B274-1F7D6BD6F4CF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C9D0CAB-C381-409A-B341-7CE83A7E0553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2CAE124-CDD3-41C5-9C25-94BE750E97C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E4C884D-AFAB-4D05-AB45-9A572F7CC608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D1F80C9-1889-4F1C-96E8-CAF0865EAC4E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3A0658-9D39-49AE-A757-F630D3956A39}"/>
                </a:ext>
              </a:extLst>
            </p:cNvPr>
            <p:cNvGrpSpPr/>
            <p:nvPr/>
          </p:nvGrpSpPr>
          <p:grpSpPr>
            <a:xfrm>
              <a:off x="8452839" y="2912881"/>
              <a:ext cx="416650" cy="128663"/>
              <a:chOff x="4430653" y="2809391"/>
              <a:chExt cx="462884" cy="12866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859AD0D-CF1B-4C46-83A6-561E2CFF108D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1991765-4500-4117-A945-4F960F1E2A56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B7C0A5C-608D-43EF-8128-4DF025807F95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331384D-08DB-482C-ADD2-0EBB71EFC7C1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A1ADF52-531E-4A70-BE2D-D6C32A2159E6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6949828-DCB9-4B34-A3ED-0F3D444893C4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A5226D-3BD7-4955-8539-0345F1F20A49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8E58C33-D9BB-4589-9F32-D68F8AE41B5A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CC0510-193E-4C6F-AA18-715CD9077C3A}"/>
                </a:ext>
              </a:extLst>
            </p:cNvPr>
            <p:cNvGrpSpPr/>
            <p:nvPr/>
          </p:nvGrpSpPr>
          <p:grpSpPr>
            <a:xfrm>
              <a:off x="8452478" y="3067209"/>
              <a:ext cx="416650" cy="128663"/>
              <a:chOff x="4430653" y="2809391"/>
              <a:chExt cx="462884" cy="128663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0A5D25B-51C5-49B5-942B-220B7AE7F5BD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C19AD05-AD96-48A6-926C-92F1E28D810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2D909A5-2EE1-4124-AE69-81A8F83D36E9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57E0FA6-430C-41F2-99E9-42357FB187D0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F10F3B1-06E5-43DC-AF69-8AFB5A08C1A0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A70D9B6-306D-4D8E-9CCA-6714FC6078D2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F331749-A4D2-4165-B22F-83F01F1E8720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06E7E34-AB18-4B68-833C-FD088342BA3B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55C6B6-8EAD-4E6D-BB4D-3B62A50AE6FE}"/>
                </a:ext>
              </a:extLst>
            </p:cNvPr>
            <p:cNvGrpSpPr/>
            <p:nvPr/>
          </p:nvGrpSpPr>
          <p:grpSpPr>
            <a:xfrm>
              <a:off x="8454796" y="3223383"/>
              <a:ext cx="416650" cy="128663"/>
              <a:chOff x="4430653" y="2809391"/>
              <a:chExt cx="462884" cy="12866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CE36C78-32C1-4EF1-B760-B93FD234AF13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1B7048C-8F3B-446F-90AA-16EF708EFA98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22D900D-89A2-43DD-AFE1-96B09372CBD8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824BAB0-83A7-4E97-A89F-D59A5E86541D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3981AC8-C48E-4323-B8AA-2ACD639541FD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A4F63FF-3FD8-4F2A-89CC-FA731252C271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4C2810E-6C37-4658-93DF-C21B56137AC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C20274E-5A70-4BB0-8779-021EDC571919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FEC584-2F71-4A12-B551-AE9261020CE8}"/>
                </a:ext>
              </a:extLst>
            </p:cNvPr>
            <p:cNvGrpSpPr/>
            <p:nvPr/>
          </p:nvGrpSpPr>
          <p:grpSpPr>
            <a:xfrm rot="2615290">
              <a:off x="6449715" y="1993645"/>
              <a:ext cx="462884" cy="128663"/>
              <a:chOff x="4430653" y="2809391"/>
              <a:chExt cx="462884" cy="12866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7591B15-C952-4506-B0AA-A66AE16CB110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DE7F188-2734-479C-86CF-3F65F936ADFF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0DF04B-E92B-4E11-BD07-FBA7358C5A17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A32CE24-B64C-458B-854F-F315FFFA93FC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B91302C-08DC-422A-971D-08EB9510092F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6091A8A-525A-4392-83F7-25A631AE2F0D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F5CF240-B17B-418B-9CBB-2EB9C9CA2AC6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D0B79FE-4647-4BE4-B318-1DECC4F3BA17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91941E-5E6A-4235-A88F-85F79853146D}"/>
                </a:ext>
              </a:extLst>
            </p:cNvPr>
            <p:cNvGrpSpPr/>
            <p:nvPr/>
          </p:nvGrpSpPr>
          <p:grpSpPr>
            <a:xfrm rot="2615290">
              <a:off x="6214999" y="2215936"/>
              <a:ext cx="462884" cy="128663"/>
              <a:chOff x="4430653" y="2809391"/>
              <a:chExt cx="462884" cy="12866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59A404B-5446-49D1-A326-1643FC4597FE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573612B-77C9-412A-A5D8-A6D48EE6E819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37C41E5-2D8F-40A9-BFF5-555E6C2A8B83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D8F54-1DEB-47D8-A5CF-E20C261256BB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D5EAD35-59D0-43AD-8DE6-E26BD813E9D9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42683B5-C27B-40B4-A52A-B806C9CDF499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012EEF3-7D7B-4593-A1D5-477BCA4F5E1D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5E37915-509C-4238-ADA1-BBB41E6D0766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31F207-A017-4430-A18D-C3758140FA50}"/>
                </a:ext>
              </a:extLst>
            </p:cNvPr>
            <p:cNvGrpSpPr/>
            <p:nvPr/>
          </p:nvGrpSpPr>
          <p:grpSpPr>
            <a:xfrm rot="2615290">
              <a:off x="6103066" y="2327409"/>
              <a:ext cx="462884" cy="128663"/>
              <a:chOff x="4430653" y="2809391"/>
              <a:chExt cx="462884" cy="12866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068FF6-372F-4C57-B4AC-0EC6E9ED935E}"/>
                  </a:ext>
                </a:extLst>
              </p:cNvPr>
              <p:cNvSpPr/>
              <p:nvPr/>
            </p:nvSpPr>
            <p:spPr>
              <a:xfrm>
                <a:off x="4430653" y="2809392"/>
                <a:ext cx="462884" cy="12815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C4083D0-C240-4E05-8252-29D70EE4948D}"/>
                  </a:ext>
                </a:extLst>
              </p:cNvPr>
              <p:cNvCxnSpPr/>
              <p:nvPr/>
            </p:nvCxnSpPr>
            <p:spPr>
              <a:xfrm>
                <a:off x="4486787" y="280939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0C8DA1B-8541-4437-B664-D3E381E9160F}"/>
                  </a:ext>
                </a:extLst>
              </p:cNvPr>
              <p:cNvCxnSpPr/>
              <p:nvPr/>
            </p:nvCxnSpPr>
            <p:spPr>
              <a:xfrm>
                <a:off x="4540866" y="2809391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73E703D-441B-4E10-B025-3E181EFE8B81}"/>
                  </a:ext>
                </a:extLst>
              </p:cNvPr>
              <p:cNvCxnSpPr/>
              <p:nvPr/>
            </p:nvCxnSpPr>
            <p:spPr>
              <a:xfrm>
                <a:off x="4601498" y="2811782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EA75726-0D5B-4CD4-873A-25CD48EECDCE}"/>
                  </a:ext>
                </a:extLst>
              </p:cNvPr>
              <p:cNvCxnSpPr/>
              <p:nvPr/>
            </p:nvCxnSpPr>
            <p:spPr>
              <a:xfrm>
                <a:off x="4658855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F61218A-BC85-479B-9884-73F92BAE54B3}"/>
                  </a:ext>
                </a:extLst>
              </p:cNvPr>
              <p:cNvCxnSpPr/>
              <p:nvPr/>
            </p:nvCxnSpPr>
            <p:spPr>
              <a:xfrm>
                <a:off x="4726041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8AE3D0-1FC9-456E-9941-32939C2439F2}"/>
                  </a:ext>
                </a:extLst>
              </p:cNvPr>
              <p:cNvCxnSpPr/>
              <p:nvPr/>
            </p:nvCxnSpPr>
            <p:spPr>
              <a:xfrm>
                <a:off x="4786672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73033D6-A6BB-4CD6-83DD-43CD181179D4}"/>
                  </a:ext>
                </a:extLst>
              </p:cNvPr>
              <p:cNvCxnSpPr/>
              <p:nvPr/>
            </p:nvCxnSpPr>
            <p:spPr>
              <a:xfrm>
                <a:off x="4847303" y="2812287"/>
                <a:ext cx="0" cy="12576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Diagonal Stripe 38">
              <a:extLst>
                <a:ext uri="{FF2B5EF4-FFF2-40B4-BE49-F238E27FC236}">
                  <a16:creationId xmlns:a16="http://schemas.microsoft.com/office/drawing/2014/main" id="{155A5AFE-5789-48CA-949B-8F60F0238426}"/>
                </a:ext>
              </a:extLst>
            </p:cNvPr>
            <p:cNvSpPr/>
            <p:nvPr/>
          </p:nvSpPr>
          <p:spPr>
            <a:xfrm rot="13535541">
              <a:off x="7272980" y="2006116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Diagonal Stripe 39">
              <a:extLst>
                <a:ext uri="{FF2B5EF4-FFF2-40B4-BE49-F238E27FC236}">
                  <a16:creationId xmlns:a16="http://schemas.microsoft.com/office/drawing/2014/main" id="{6DE450A1-F696-4658-8361-8572407FE57A}"/>
                </a:ext>
              </a:extLst>
            </p:cNvPr>
            <p:cNvSpPr/>
            <p:nvPr/>
          </p:nvSpPr>
          <p:spPr>
            <a:xfrm rot="10800000">
              <a:off x="6565629" y="2246663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Diagonal Stripe 40">
              <a:extLst>
                <a:ext uri="{FF2B5EF4-FFF2-40B4-BE49-F238E27FC236}">
                  <a16:creationId xmlns:a16="http://schemas.microsoft.com/office/drawing/2014/main" id="{B57FAE89-9B32-4E93-89F7-12D31DBE3E6C}"/>
                </a:ext>
              </a:extLst>
            </p:cNvPr>
            <p:cNvSpPr/>
            <p:nvPr/>
          </p:nvSpPr>
          <p:spPr>
            <a:xfrm rot="2790891">
              <a:off x="7271010" y="370263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Diagonal Stripe 41">
              <a:extLst>
                <a:ext uri="{FF2B5EF4-FFF2-40B4-BE49-F238E27FC236}">
                  <a16:creationId xmlns:a16="http://schemas.microsoft.com/office/drawing/2014/main" id="{050F6104-2201-48B2-AF46-2984329AA1E4}"/>
                </a:ext>
              </a:extLst>
            </p:cNvPr>
            <p:cNvSpPr/>
            <p:nvPr/>
          </p:nvSpPr>
          <p:spPr>
            <a:xfrm rot="8102007">
              <a:off x="6284012" y="2850641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Diagonal Stripe 42">
              <a:extLst>
                <a:ext uri="{FF2B5EF4-FFF2-40B4-BE49-F238E27FC236}">
                  <a16:creationId xmlns:a16="http://schemas.microsoft.com/office/drawing/2014/main" id="{9226AC2B-6BDB-4450-93C7-E3BCE718D1F3}"/>
                </a:ext>
              </a:extLst>
            </p:cNvPr>
            <p:cNvSpPr/>
            <p:nvPr/>
          </p:nvSpPr>
          <p:spPr>
            <a:xfrm rot="18900000">
              <a:off x="8215332" y="2848725"/>
              <a:ext cx="385096" cy="395560"/>
            </a:xfrm>
            <a:prstGeom prst="diagStrip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02D2AFE-4940-42E3-A32B-0FFDE731E14E}"/>
                </a:ext>
              </a:extLst>
            </p:cNvPr>
            <p:cNvGrpSpPr/>
            <p:nvPr/>
          </p:nvGrpSpPr>
          <p:grpSpPr>
            <a:xfrm>
              <a:off x="7288225" y="2689181"/>
              <a:ext cx="363384" cy="492066"/>
              <a:chOff x="4238898" y="2343739"/>
              <a:chExt cx="363384" cy="49206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BCA28EF-CDEF-4262-86F3-20ED5C683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6044" y="2343739"/>
                <a:ext cx="356238" cy="488699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7CCE77-51AB-4D97-B191-2CA4946EA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8898" y="2345291"/>
                <a:ext cx="354438" cy="490514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03C35A-15CE-408D-93C1-21E187A76CA1}"/>
                </a:ext>
              </a:extLst>
            </p:cNvPr>
            <p:cNvSpPr/>
            <p:nvPr/>
          </p:nvSpPr>
          <p:spPr>
            <a:xfrm>
              <a:off x="7985963" y="1863891"/>
              <a:ext cx="747179" cy="315143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33CC"/>
                  </a:solidFill>
                </a:rPr>
                <a:t>Control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1FAD85-3D52-4E3B-B341-33FA7E66F934}"/>
                </a:ext>
              </a:extLst>
            </p:cNvPr>
            <p:cNvSpPr/>
            <p:nvPr/>
          </p:nvSpPr>
          <p:spPr>
            <a:xfrm>
              <a:off x="7201994" y="3134287"/>
              <a:ext cx="53412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 err="1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Xbar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555BE4-F5D6-4C83-B45A-BA19A6324F68}"/>
                </a:ext>
              </a:extLst>
            </p:cNvPr>
            <p:cNvSpPr/>
            <p:nvPr/>
          </p:nvSpPr>
          <p:spPr>
            <a:xfrm>
              <a:off x="8128341" y="4073265"/>
              <a:ext cx="670376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Router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Buffer 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0F746B6-F787-434F-997C-F5A5D45E5FB9}"/>
              </a:ext>
            </a:extLst>
          </p:cNvPr>
          <p:cNvSpPr/>
          <p:nvPr/>
        </p:nvSpPr>
        <p:spPr>
          <a:xfrm>
            <a:off x="5294376" y="4590288"/>
            <a:ext cx="960120" cy="63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61A913-7A2F-4374-A314-DA70ADD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5563" r="63801" b="30600"/>
          <a:stretch/>
        </p:blipFill>
        <p:spPr>
          <a:xfrm>
            <a:off x="62523" y="1336431"/>
            <a:ext cx="3798087" cy="382953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176E108-2AF1-48DD-827C-CEDFA87DB7EC}"/>
              </a:ext>
            </a:extLst>
          </p:cNvPr>
          <p:cNvSpPr/>
          <p:nvPr/>
        </p:nvSpPr>
        <p:spPr>
          <a:xfrm>
            <a:off x="3352880" y="5221224"/>
            <a:ext cx="2660903" cy="1005977"/>
          </a:xfrm>
          <a:prstGeom prst="wedgeRectCallout">
            <a:avLst>
              <a:gd name="adj1" fmla="val 33561"/>
              <a:gd name="adj2" fmla="val -1489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Buffers are key component in any </a:t>
            </a:r>
            <a:r>
              <a:rPr lang="en-US" dirty="0" err="1"/>
              <a:t>NoC</a:t>
            </a:r>
            <a:r>
              <a:rPr lang="en-US" dirty="0"/>
              <a:t> router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430656F-D401-447C-9E62-0D59F781CCD9}"/>
              </a:ext>
            </a:extLst>
          </p:cNvPr>
          <p:cNvSpPr/>
          <p:nvPr/>
        </p:nvSpPr>
        <p:spPr>
          <a:xfrm>
            <a:off x="6483097" y="4944109"/>
            <a:ext cx="2660903" cy="1005977"/>
          </a:xfrm>
          <a:prstGeom prst="wedgeRectCallout">
            <a:avLst>
              <a:gd name="adj1" fmla="val -58535"/>
              <a:gd name="adj2" fmla="val -12804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contention</a:t>
            </a:r>
          </a:p>
          <a:p>
            <a:pPr algn="ctr"/>
            <a:r>
              <a:rPr lang="en-US" dirty="0"/>
              <a:t>Avoid deadlocks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B87B3EA-8AF0-468B-B6A2-641E2C64DC9B}"/>
              </a:ext>
            </a:extLst>
          </p:cNvPr>
          <p:cNvGrpSpPr/>
          <p:nvPr/>
        </p:nvGrpSpPr>
        <p:grpSpPr>
          <a:xfrm rot="20844102">
            <a:off x="3948990" y="1194675"/>
            <a:ext cx="376322" cy="668077"/>
            <a:chOff x="3877235" y="1911284"/>
            <a:chExt cx="376322" cy="668077"/>
          </a:xfrm>
        </p:grpSpPr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B2ECD0E-E633-4E92-A2F4-17B51FE0ECCB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FACBB32-4E1E-4477-818C-0E56858A7D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A346CD0-DAF7-476F-A561-FF443BCD7E12}"/>
              </a:ext>
            </a:extLst>
          </p:cNvPr>
          <p:cNvGrpSpPr/>
          <p:nvPr/>
        </p:nvGrpSpPr>
        <p:grpSpPr>
          <a:xfrm rot="18000000">
            <a:off x="3947537" y="2766852"/>
            <a:ext cx="280452" cy="497881"/>
            <a:chOff x="3877235" y="1911284"/>
            <a:chExt cx="376322" cy="668077"/>
          </a:xfrm>
        </p:grpSpPr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63662BA-7C18-41E7-A1D2-019E91B008E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4B17643-93D3-49E3-9DF4-64358DAE4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7EEDD2C-E3DD-49A6-95BD-C73597A55E3D}"/>
              </a:ext>
            </a:extLst>
          </p:cNvPr>
          <p:cNvGrpSpPr/>
          <p:nvPr/>
        </p:nvGrpSpPr>
        <p:grpSpPr>
          <a:xfrm rot="1800000">
            <a:off x="5706623" y="1116648"/>
            <a:ext cx="340384" cy="595106"/>
            <a:chOff x="3877235" y="1911284"/>
            <a:chExt cx="376322" cy="668077"/>
          </a:xfrm>
        </p:grpSpPr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224A68F-79D7-4B18-B02B-A3CB6CDC2C1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53F70C8D-482F-4778-85E3-C5830A90C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3A99431-0038-4149-89BC-99A80583637E}"/>
              </a:ext>
            </a:extLst>
          </p:cNvPr>
          <p:cNvGrpSpPr/>
          <p:nvPr/>
        </p:nvGrpSpPr>
        <p:grpSpPr>
          <a:xfrm rot="18000000">
            <a:off x="7594686" y="2682483"/>
            <a:ext cx="376322" cy="668077"/>
            <a:chOff x="3877235" y="1911284"/>
            <a:chExt cx="376322" cy="668077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95508A01-FEB5-4CFE-90BB-CC42979902AC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AAAB586F-0765-4C0B-9C09-AD9B31330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BFCBD4F-9054-46B2-B3EE-36F75D446720}"/>
              </a:ext>
            </a:extLst>
          </p:cNvPr>
          <p:cNvGrpSpPr/>
          <p:nvPr/>
        </p:nvGrpSpPr>
        <p:grpSpPr>
          <a:xfrm rot="1800000">
            <a:off x="5690039" y="4458242"/>
            <a:ext cx="376322" cy="668077"/>
            <a:chOff x="3877235" y="1911284"/>
            <a:chExt cx="376322" cy="668077"/>
          </a:xfrm>
        </p:grpSpPr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F28DE59F-4BAE-47A7-9902-7FEB6E2F3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F9F19EB7-8461-4F72-8AA7-A2B2970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C66FDB5F-54F4-4251-A519-129B5B752766}"/>
              </a:ext>
            </a:extLst>
          </p:cNvPr>
          <p:cNvSpPr txBox="1"/>
          <p:nvPr/>
        </p:nvSpPr>
        <p:spPr>
          <a:xfrm>
            <a:off x="3782589" y="30414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A6C7FED-3168-4808-8627-AFB95AC12ECB}"/>
              </a:ext>
            </a:extLst>
          </p:cNvPr>
          <p:cNvSpPr txBox="1"/>
          <p:nvPr/>
        </p:nvSpPr>
        <p:spPr>
          <a:xfrm>
            <a:off x="7400806" y="3116855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D458E8F-1153-4828-9F8C-E87CF0D64073}"/>
              </a:ext>
            </a:extLst>
          </p:cNvPr>
          <p:cNvSpPr txBox="1"/>
          <p:nvPr/>
        </p:nvSpPr>
        <p:spPr>
          <a:xfrm>
            <a:off x="5931794" y="4562588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CF0833B-37A2-4B42-B45C-BE0A0551EAC9}"/>
              </a:ext>
            </a:extLst>
          </p:cNvPr>
          <p:cNvSpPr txBox="1"/>
          <p:nvPr/>
        </p:nvSpPr>
        <p:spPr>
          <a:xfrm>
            <a:off x="5942480" y="136986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EB3B513-B6BD-4359-8D30-251D5F53F252}"/>
              </a:ext>
            </a:extLst>
          </p:cNvPr>
          <p:cNvSpPr txBox="1"/>
          <p:nvPr/>
        </p:nvSpPr>
        <p:spPr>
          <a:xfrm>
            <a:off x="4202834" y="1336931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488361B-29FC-49DC-8BB7-7EC06C6DB1E3}"/>
              </a:ext>
            </a:extLst>
          </p:cNvPr>
          <p:cNvSpPr/>
          <p:nvPr/>
        </p:nvSpPr>
        <p:spPr>
          <a:xfrm>
            <a:off x="4278103" y="3425875"/>
            <a:ext cx="66717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Buffers</a:t>
            </a:r>
            <a:endParaRPr lang="en-US" sz="1200" b="0" cap="none" spc="0" dirty="0">
              <a:ln w="0"/>
              <a:solidFill>
                <a:srgbClr val="0033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65D12D-2B3F-4B75-878D-7DA96DFD2460}"/>
              </a:ext>
            </a:extLst>
          </p:cNvPr>
          <p:cNvSpPr/>
          <p:nvPr/>
        </p:nvSpPr>
        <p:spPr>
          <a:xfrm>
            <a:off x="5460068" y="3939506"/>
            <a:ext cx="8894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2CCDF9E9-0965-4670-BE04-F4D7F0E897BF}"/>
              </a:ext>
            </a:extLst>
          </p:cNvPr>
          <p:cNvSpPr/>
          <p:nvPr/>
        </p:nvSpPr>
        <p:spPr>
          <a:xfrm>
            <a:off x="5443449" y="1751528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5B8363C-A297-4B18-9867-00E0D983728E}"/>
              </a:ext>
            </a:extLst>
          </p:cNvPr>
          <p:cNvSpPr/>
          <p:nvPr/>
        </p:nvSpPr>
        <p:spPr>
          <a:xfrm rot="16200000">
            <a:off x="4183167" y="2843842"/>
            <a:ext cx="793172" cy="4610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76B8BBD-AFD1-461E-BF75-18CECCB78BE6}"/>
              </a:ext>
            </a:extLst>
          </p:cNvPr>
          <p:cNvSpPr/>
          <p:nvPr/>
        </p:nvSpPr>
        <p:spPr>
          <a:xfrm rot="16200000">
            <a:off x="6672461" y="2839004"/>
            <a:ext cx="928861" cy="4636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B8076107-A487-4277-8981-AAA5E9071D23}"/>
              </a:ext>
            </a:extLst>
          </p:cNvPr>
          <p:cNvSpPr/>
          <p:nvPr/>
        </p:nvSpPr>
        <p:spPr>
          <a:xfrm rot="18900000">
            <a:off x="4462591" y="2038449"/>
            <a:ext cx="889461" cy="46477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3" name="Picture 242" descr="Source: Intel Teraflops, IEEE Micro 2007">
            <a:extLst>
              <a:ext uri="{FF2B5EF4-FFF2-40B4-BE49-F238E27FC236}">
                <a16:creationId xmlns:a16="http://schemas.microsoft.com/office/drawing/2014/main" id="{54830568-04DE-4575-9302-9B46ED2C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864" y="1076353"/>
            <a:ext cx="5651460" cy="5253042"/>
          </a:xfrm>
          <a:prstGeom prst="rect">
            <a:avLst/>
          </a:prstGeom>
        </p:spPr>
      </p:pic>
      <p:sp>
        <p:nvSpPr>
          <p:cNvPr id="244" name="Rectangle 243">
            <a:extLst>
              <a:ext uri="{FF2B5EF4-FFF2-40B4-BE49-F238E27FC236}">
                <a16:creationId xmlns:a16="http://schemas.microsoft.com/office/drawing/2014/main" id="{AC5FF2CA-CF31-4F12-9ED0-9D424D5D8998}"/>
              </a:ext>
            </a:extLst>
          </p:cNvPr>
          <p:cNvSpPr/>
          <p:nvPr/>
        </p:nvSpPr>
        <p:spPr>
          <a:xfrm>
            <a:off x="4425992" y="1644708"/>
            <a:ext cx="1258622" cy="36487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BABE82DC-C737-4D56-BFE0-24044EB1431D}"/>
              </a:ext>
            </a:extLst>
          </p:cNvPr>
          <p:cNvSpPr/>
          <p:nvPr/>
        </p:nvSpPr>
        <p:spPr>
          <a:xfrm>
            <a:off x="6634138" y="1639648"/>
            <a:ext cx="1258622" cy="36487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3AA7E72B-53C9-49EA-B826-B85C5D3B54D5}"/>
              </a:ext>
            </a:extLst>
          </p:cNvPr>
          <p:cNvSpPr/>
          <p:nvPr/>
        </p:nvSpPr>
        <p:spPr>
          <a:xfrm>
            <a:off x="3177774" y="5574448"/>
            <a:ext cx="5999781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Intel Teraflops, IEEE Micro 2007</a:t>
            </a:r>
          </a:p>
        </p:txBody>
      </p:sp>
    </p:spTree>
    <p:extLst>
      <p:ext uri="{BB962C8B-B14F-4D97-AF65-F5344CB8AC3E}">
        <p14:creationId xmlns:p14="http://schemas.microsoft.com/office/powerpoint/2010/main" val="36547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5" grpId="0" animBg="1"/>
      <p:bldP spid="232" grpId="0"/>
      <p:bldP spid="233" grpId="0"/>
      <p:bldP spid="234" grpId="0"/>
      <p:bldP spid="235" grpId="0"/>
      <p:bldP spid="236" grpId="0"/>
      <p:bldP spid="237" grpId="0"/>
      <p:bldP spid="14" grpId="0" animBg="1"/>
      <p:bldP spid="238" grpId="0" animBg="1"/>
      <p:bldP spid="239" grpId="0" animBg="1"/>
      <p:bldP spid="240" grpId="0" animBg="1"/>
      <p:bldP spid="241" grpId="0" animBg="1"/>
      <p:bldP spid="244" grpId="0" animBg="1"/>
      <p:bldP spid="245" grpId="0" animBg="1"/>
      <p:bldP spid="2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SwapNoC</a:t>
            </a:r>
            <a:r>
              <a:rPr lang="en-US" b="1" dirty="0"/>
              <a:t> Policies</a:t>
            </a:r>
          </a:p>
          <a:p>
            <a:pPr lvl="1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Tail_Swap</a:t>
            </a:r>
          </a:p>
          <a:p>
            <a:pPr lvl="1"/>
            <a:r>
              <a:rPr lang="en-US" dirty="0">
                <a:solidFill>
                  <a:srgbClr val="CCCCCC"/>
                </a:solidFill>
              </a:rPr>
              <a:t>Credit_Swap</a:t>
            </a:r>
            <a:endParaRPr lang="en-US" dirty="0">
              <a:solidFill>
                <a:srgbClr val="CCCCCC"/>
              </a:solidFill>
              <a:cs typeface="Helvetica"/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Random_Swap</a:t>
            </a:r>
            <a:endParaRPr lang="en-US" b="1" dirty="0">
              <a:solidFill>
                <a:srgbClr val="000000"/>
              </a:solidFill>
              <a:cs typeface="Helvetica"/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Comparison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3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 err="1"/>
              <a:t>Random_Swap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6B594-B7A2-41CD-81D2-F9B346EAA748}"/>
              </a:ext>
            </a:extLst>
          </p:cNvPr>
          <p:cNvGrpSpPr/>
          <p:nvPr/>
        </p:nvGrpSpPr>
        <p:grpSpPr>
          <a:xfrm>
            <a:off x="3184689" y="2581379"/>
            <a:ext cx="2091328" cy="1929679"/>
            <a:chOff x="5275729" y="1913324"/>
            <a:chExt cx="2395071" cy="2209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736A5-6728-4F65-AB66-586DCA21EB2E}"/>
                </a:ext>
              </a:extLst>
            </p:cNvPr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5C5E52-C606-44F9-9C38-9B871033D9FC}"/>
                </a:ext>
              </a:extLst>
            </p:cNvPr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489BFF-E9BC-4FD0-BC17-377C56812857}"/>
                </a:ext>
              </a:extLst>
            </p:cNvPr>
            <p:cNvSpPr/>
            <p:nvPr/>
          </p:nvSpPr>
          <p:spPr>
            <a:xfrm>
              <a:off x="5278050" y="2818546"/>
              <a:ext cx="343627" cy="7670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44364-C5CF-4A7C-B06B-520181999698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90A013-13F9-44C7-BA8E-AECBC1488AB1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DDD246-0D17-4A51-BB00-334A13870F99}"/>
                </a:ext>
              </a:extLst>
            </p:cNvPr>
            <p:cNvSpPr/>
            <p:nvPr/>
          </p:nvSpPr>
          <p:spPr>
            <a:xfrm>
              <a:off x="7322835" y="2820690"/>
              <a:ext cx="343627" cy="78525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05029B-8505-4084-8673-AC27FC4FD095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853FA4-8B4D-444F-9B26-91107BE22A58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 flipV="1">
              <a:off x="5621677" y="3201847"/>
              <a:ext cx="574265" cy="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DC9095-A933-413E-8CBB-3EC75D8D3154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047BB7-EF92-4F0B-A707-C1CFE2AB21AD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 flipV="1">
              <a:off x="6882999" y="3201847"/>
              <a:ext cx="439836" cy="1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38E6A0-8A0B-4A9A-9C34-9050D92AD970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3F8554-DDD8-40A6-B481-128A9A8AFE02}"/>
                </a:ext>
              </a:extLst>
            </p:cNvPr>
            <p:cNvCxnSpPr>
              <a:cxnSpLocks/>
              <a:stCxn id="12" idx="1"/>
              <a:endCxn id="9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E68D1D1-D494-44DA-90F6-CBA0CB03E0A2}"/>
              </a:ext>
            </a:extLst>
          </p:cNvPr>
          <p:cNvSpPr txBox="1"/>
          <p:nvPr/>
        </p:nvSpPr>
        <p:spPr>
          <a:xfrm>
            <a:off x="4621069" y="4236514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4C16-9987-491F-8C4E-CC4182EE2983}"/>
              </a:ext>
            </a:extLst>
          </p:cNvPr>
          <p:cNvSpPr txBox="1"/>
          <p:nvPr/>
        </p:nvSpPr>
        <p:spPr>
          <a:xfrm>
            <a:off x="3990587" y="3696343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22" name="Content Placeholder 58" descr="Close">
            <a:extLst>
              <a:ext uri="{FF2B5EF4-FFF2-40B4-BE49-F238E27FC236}">
                <a16:creationId xmlns:a16="http://schemas.microsoft.com/office/drawing/2014/main" id="{3C3F089B-3669-4D71-ACE1-820E863B6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369" y="3390175"/>
            <a:ext cx="409588" cy="40958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4F73177-461D-4AD1-AF8E-109A3BF16C37}"/>
              </a:ext>
            </a:extLst>
          </p:cNvPr>
          <p:cNvGrpSpPr/>
          <p:nvPr/>
        </p:nvGrpSpPr>
        <p:grpSpPr>
          <a:xfrm rot="20956814">
            <a:off x="2772717" y="1871183"/>
            <a:ext cx="376322" cy="668077"/>
            <a:chOff x="3877235" y="1911284"/>
            <a:chExt cx="376322" cy="66807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A8593A-B487-4FF5-B384-8EBD9635FBF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502FD2-2574-49FA-9E31-49F500EF8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C5DE704-DDC9-4EB4-B0BD-1BE45F938676}"/>
              </a:ext>
            </a:extLst>
          </p:cNvPr>
          <p:cNvSpPr txBox="1"/>
          <p:nvPr/>
        </p:nvSpPr>
        <p:spPr>
          <a:xfrm>
            <a:off x="5246969" y="3139570"/>
            <a:ext cx="59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FE8AB-5CBE-4EE2-A254-88AA6AA3D9BC}"/>
              </a:ext>
            </a:extLst>
          </p:cNvPr>
          <p:cNvSpPr txBox="1"/>
          <p:nvPr/>
        </p:nvSpPr>
        <p:spPr>
          <a:xfrm>
            <a:off x="2733542" y="4042028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AE227E-6970-4868-BA6A-380D5212C5C1}"/>
              </a:ext>
            </a:extLst>
          </p:cNvPr>
          <p:cNvSpPr txBox="1"/>
          <p:nvPr/>
        </p:nvSpPr>
        <p:spPr>
          <a:xfrm>
            <a:off x="4635679" y="4451160"/>
            <a:ext cx="67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9F879-675E-4453-BE5E-59111DF332CF}"/>
              </a:ext>
            </a:extLst>
          </p:cNvPr>
          <p:cNvSpPr txBox="1"/>
          <p:nvPr/>
        </p:nvSpPr>
        <p:spPr>
          <a:xfrm>
            <a:off x="4563232" y="2317141"/>
            <a:ext cx="66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CFA07-D528-4CE4-9D81-CBA3E88AFB99}"/>
              </a:ext>
            </a:extLst>
          </p:cNvPr>
          <p:cNvSpPr txBox="1"/>
          <p:nvPr/>
        </p:nvSpPr>
        <p:spPr>
          <a:xfrm>
            <a:off x="2318170" y="2095550"/>
            <a:ext cx="64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C83AF-505A-4719-BABB-7C06EF3FC6CB}"/>
              </a:ext>
            </a:extLst>
          </p:cNvPr>
          <p:cNvSpPr/>
          <p:nvPr/>
        </p:nvSpPr>
        <p:spPr>
          <a:xfrm>
            <a:off x="2797524" y="3437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B49CA-9E12-47FF-931F-25C65995117D}"/>
              </a:ext>
            </a:extLst>
          </p:cNvPr>
          <p:cNvSpPr/>
          <p:nvPr/>
        </p:nvSpPr>
        <p:spPr>
          <a:xfrm>
            <a:off x="2613350" y="343756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3EAE59-6FFF-45F7-AD43-82E78B5DF8DC}"/>
              </a:ext>
            </a:extLst>
          </p:cNvPr>
          <p:cNvSpPr/>
          <p:nvPr/>
        </p:nvSpPr>
        <p:spPr>
          <a:xfrm>
            <a:off x="2428071" y="3437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D78572-4B8C-42AB-A664-0916304E78F5}"/>
              </a:ext>
            </a:extLst>
          </p:cNvPr>
          <p:cNvSpPr/>
          <p:nvPr/>
        </p:nvSpPr>
        <p:spPr>
          <a:xfrm>
            <a:off x="2243346" y="3438646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0AD3E5-ACDA-44D3-92DA-90698FAE2F64}"/>
              </a:ext>
            </a:extLst>
          </p:cNvPr>
          <p:cNvSpPr/>
          <p:nvPr/>
        </p:nvSpPr>
        <p:spPr>
          <a:xfrm rot="5400000">
            <a:off x="4203480" y="5017473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9D7FD1-AEC0-4FDF-A6ED-765CFF5E53CB}"/>
              </a:ext>
            </a:extLst>
          </p:cNvPr>
          <p:cNvSpPr/>
          <p:nvPr/>
        </p:nvSpPr>
        <p:spPr>
          <a:xfrm rot="5400000">
            <a:off x="4201534" y="483535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8B6A2-3BB7-4D03-A6D1-526F8E80F5C5}"/>
              </a:ext>
            </a:extLst>
          </p:cNvPr>
          <p:cNvSpPr/>
          <p:nvPr/>
        </p:nvSpPr>
        <p:spPr>
          <a:xfrm rot="5400000">
            <a:off x="4203956" y="466077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5E2B8-AF5F-48AE-9097-4F1CA8E7F598}"/>
              </a:ext>
            </a:extLst>
          </p:cNvPr>
          <p:cNvSpPr/>
          <p:nvPr/>
        </p:nvSpPr>
        <p:spPr>
          <a:xfrm rot="5400000">
            <a:off x="4203956" y="4471173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02F29A-BE4C-47E4-B2E3-DE2986C20A53}"/>
              </a:ext>
            </a:extLst>
          </p:cNvPr>
          <p:cNvSpPr/>
          <p:nvPr/>
        </p:nvSpPr>
        <p:spPr>
          <a:xfrm rot="5400000">
            <a:off x="4186453" y="156912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D79728-C411-46E4-91D1-7182B1D6F5F3}"/>
              </a:ext>
            </a:extLst>
          </p:cNvPr>
          <p:cNvSpPr/>
          <p:nvPr/>
        </p:nvSpPr>
        <p:spPr>
          <a:xfrm rot="5400000">
            <a:off x="4193156" y="175399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5D8782-1283-42E1-BA61-DC10431FCD73}"/>
              </a:ext>
            </a:extLst>
          </p:cNvPr>
          <p:cNvSpPr/>
          <p:nvPr/>
        </p:nvSpPr>
        <p:spPr>
          <a:xfrm rot="5400000">
            <a:off x="4191396" y="1941377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7DDCF4-74F5-4054-B5B4-F241399643A0}"/>
              </a:ext>
            </a:extLst>
          </p:cNvPr>
          <p:cNvSpPr/>
          <p:nvPr/>
        </p:nvSpPr>
        <p:spPr>
          <a:xfrm rot="5400000">
            <a:off x="4191396" y="212290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38B9D3-B7C0-4510-BA2C-003F2F1BF064}"/>
              </a:ext>
            </a:extLst>
          </p:cNvPr>
          <p:cNvSpPr/>
          <p:nvPr/>
        </p:nvSpPr>
        <p:spPr>
          <a:xfrm>
            <a:off x="6057239" y="3466001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4D7B55-C851-4881-84F4-6C14F9786ACD}"/>
              </a:ext>
            </a:extLst>
          </p:cNvPr>
          <p:cNvSpPr/>
          <p:nvPr/>
        </p:nvSpPr>
        <p:spPr>
          <a:xfrm>
            <a:off x="5866754" y="346496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D2AB50-1E86-4102-9084-B202F42DD186}"/>
              </a:ext>
            </a:extLst>
          </p:cNvPr>
          <p:cNvSpPr/>
          <p:nvPr/>
        </p:nvSpPr>
        <p:spPr>
          <a:xfrm>
            <a:off x="5676269" y="3464960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9FA415-DC1A-4041-90D7-C3E039812C71}"/>
              </a:ext>
            </a:extLst>
          </p:cNvPr>
          <p:cNvSpPr/>
          <p:nvPr/>
        </p:nvSpPr>
        <p:spPr>
          <a:xfrm>
            <a:off x="5492508" y="3465789"/>
            <a:ext cx="182072" cy="49729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ED9A20A-FA64-4773-AD31-F5DAA3652EB1}"/>
              </a:ext>
            </a:extLst>
          </p:cNvPr>
          <p:cNvSpPr/>
          <p:nvPr/>
        </p:nvSpPr>
        <p:spPr>
          <a:xfrm>
            <a:off x="4178470" y="1392127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D44D0EC-5A6F-43FA-98F7-BB8FDE84819A}"/>
              </a:ext>
            </a:extLst>
          </p:cNvPr>
          <p:cNvSpPr/>
          <p:nvPr/>
        </p:nvSpPr>
        <p:spPr>
          <a:xfrm>
            <a:off x="6337356" y="3602178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B63FE57-6EFB-41C1-980D-9BA39EC9708B}"/>
              </a:ext>
            </a:extLst>
          </p:cNvPr>
          <p:cNvSpPr/>
          <p:nvPr/>
        </p:nvSpPr>
        <p:spPr>
          <a:xfrm>
            <a:off x="4187310" y="5822711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50818E8-4943-4EDF-8344-595421E6F356}"/>
              </a:ext>
            </a:extLst>
          </p:cNvPr>
          <p:cNvSpPr/>
          <p:nvPr/>
        </p:nvSpPr>
        <p:spPr>
          <a:xfrm>
            <a:off x="4178470" y="5462190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CFBED3-A8A3-4508-A5F3-1683955C6014}"/>
              </a:ext>
            </a:extLst>
          </p:cNvPr>
          <p:cNvSpPr/>
          <p:nvPr/>
        </p:nvSpPr>
        <p:spPr>
          <a:xfrm>
            <a:off x="1540624" y="3620081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00B093-806B-431C-B714-2F260A029A34}"/>
              </a:ext>
            </a:extLst>
          </p:cNvPr>
          <p:cNvSpPr/>
          <p:nvPr/>
        </p:nvSpPr>
        <p:spPr>
          <a:xfrm>
            <a:off x="1844876" y="3612579"/>
            <a:ext cx="201706" cy="232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70" name="Explosion: 14 Points 69">
            <a:extLst>
              <a:ext uri="{FF2B5EF4-FFF2-40B4-BE49-F238E27FC236}">
                <a16:creationId xmlns:a16="http://schemas.microsoft.com/office/drawing/2014/main" id="{D7EC4221-792C-4DD2-9D4B-6CAB105DF154}"/>
              </a:ext>
            </a:extLst>
          </p:cNvPr>
          <p:cNvSpPr/>
          <p:nvPr/>
        </p:nvSpPr>
        <p:spPr>
          <a:xfrm>
            <a:off x="4592980" y="4497235"/>
            <a:ext cx="2790345" cy="1036270"/>
          </a:xfrm>
          <a:prstGeom prst="irregularSeal2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swap</a:t>
            </a:r>
          </a:p>
        </p:txBody>
      </p:sp>
    </p:spTree>
    <p:extLst>
      <p:ext uri="{BB962C8B-B14F-4D97-AF65-F5344CB8AC3E}">
        <p14:creationId xmlns:p14="http://schemas.microsoft.com/office/powerpoint/2010/main" val="39446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10486 -0.0018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00018 -0.122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3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-0.09427 -0.003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99 -0.00347 L 0.25643 -0.00347 L 0.23646 -0.3662 " pathEditMode="relative" ptsTypes="AAA">
                                      <p:cBhvr>
                                        <p:cTn id="2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14114 -0.00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-30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0.00069 L 0.00052 0.12615 L 0.00052 0.12615 L 0.00052 0.12615 " pathEditMode="relative" ptsTypes="AAAA">
                                      <p:cBhvr>
                                        <p:cTn id="3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00086 -0.1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1213 L -0.07604 -0.1213 L -0.07535 -0.09584 L 0.00122 -0.09584 " pathEditMode="relative" ptsTypes="AAAA">
                                      <p:cBhvr>
                                        <p:cTn id="4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14953 L 0.05747 -0.14838 L 0.05747 -0.17014 L 0.05834 -0.17291 L 0.00157 -0.17384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17685 L 0.00157 -0.32685 L -0.39531 -0.32407 " pathEditMode="relative" ptsTypes="AAA">
                                      <p:cBhvr>
                                        <p:cTn id="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75 -0.00301 L -0.23489 -0.00301 L -0.25468 -0.36366 " pathEditMode="relative" ptsTypes="AAA">
                                      <p:cBhvr>
                                        <p:cTn id="5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2615 L 0.02101 0.66342 " pathEditMode="relative" ptsTypes="AA">
                                      <p:cBhvr>
                                        <p:cTn id="5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9537 L -0.00017 -0.12315 " pathEditMode="relative" ptsTypes="AA">
                                      <p:cBhvr>
                                        <p:cTn id="6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7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66" grpId="0" animBg="1"/>
      <p:bldP spid="66" grpId="1" animBg="1"/>
      <p:bldP spid="67" grpId="0" animBg="1"/>
      <p:bldP spid="67" grpId="1" animBg="1"/>
      <p:bldP spid="67" grpId="2" animBg="1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Policies</a:t>
            </a:r>
          </a:p>
          <a:p>
            <a:pPr lvl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Tail_Swap</a:t>
            </a:r>
          </a:p>
          <a:p>
            <a:pPr lvl="1"/>
            <a:r>
              <a:rPr lang="en-US" sz="2800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b="1" dirty="0" err="1"/>
              <a:t>Comparision</a:t>
            </a:r>
            <a:r>
              <a:rPr lang="en-US" b="1" dirty="0"/>
              <a:t>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77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Comparison to VCs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42575-8569-48E8-950D-D62F678F8091}"/>
              </a:ext>
            </a:extLst>
          </p:cNvPr>
          <p:cNvSpPr/>
          <p:nvPr/>
        </p:nvSpPr>
        <p:spPr>
          <a:xfrm>
            <a:off x="6514840" y="156963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BF8DA-4A7B-4D92-9C9D-3DA4108B65C4}"/>
              </a:ext>
            </a:extLst>
          </p:cNvPr>
          <p:cNvSpPr/>
          <p:nvPr/>
        </p:nvSpPr>
        <p:spPr>
          <a:xfrm>
            <a:off x="6514842" y="2087231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B4783-09B0-4EDA-AE20-EF7F00344B06}"/>
              </a:ext>
            </a:extLst>
          </p:cNvPr>
          <p:cNvSpPr/>
          <p:nvPr/>
        </p:nvSpPr>
        <p:spPr>
          <a:xfrm>
            <a:off x="6514842" y="2586722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1C0D1-A059-4CB3-A2C9-9B5342BB7D92}"/>
              </a:ext>
            </a:extLst>
          </p:cNvPr>
          <p:cNvSpPr/>
          <p:nvPr/>
        </p:nvSpPr>
        <p:spPr>
          <a:xfrm>
            <a:off x="6514842" y="309531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A194B-BE0B-4CC0-A008-618016DFEB0C}"/>
              </a:ext>
            </a:extLst>
          </p:cNvPr>
          <p:cNvSpPr/>
          <p:nvPr/>
        </p:nvSpPr>
        <p:spPr>
          <a:xfrm>
            <a:off x="4332826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4ED363-08E9-470C-91A5-BE5514650E61}"/>
              </a:ext>
            </a:extLst>
          </p:cNvPr>
          <p:cNvSpPr/>
          <p:nvPr/>
        </p:nvSpPr>
        <p:spPr>
          <a:xfrm>
            <a:off x="2916174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FBE739-9962-4FF9-9981-E41ECA3E5C56}"/>
              </a:ext>
            </a:extLst>
          </p:cNvPr>
          <p:cNvSpPr/>
          <p:nvPr/>
        </p:nvSpPr>
        <p:spPr>
          <a:xfrm>
            <a:off x="3378215" y="2206609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8EF613-BA62-4B56-99CF-EB166972FEF7}"/>
              </a:ext>
            </a:extLst>
          </p:cNvPr>
          <p:cNvSpPr/>
          <p:nvPr/>
        </p:nvSpPr>
        <p:spPr>
          <a:xfrm>
            <a:off x="3853258" y="2206610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9D836-4162-4DDE-9FEB-B857FCD809C4}"/>
              </a:ext>
            </a:extLst>
          </p:cNvPr>
          <p:cNvSpPr/>
          <p:nvPr/>
        </p:nvSpPr>
        <p:spPr>
          <a:xfrm>
            <a:off x="4332826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316C79-A96B-4747-A0BC-7438C8B8D7EF}"/>
              </a:ext>
            </a:extLst>
          </p:cNvPr>
          <p:cNvSpPr/>
          <p:nvPr/>
        </p:nvSpPr>
        <p:spPr>
          <a:xfrm>
            <a:off x="2916174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2DCF26-2181-4960-902C-BC6E570A7840}"/>
              </a:ext>
            </a:extLst>
          </p:cNvPr>
          <p:cNvSpPr/>
          <p:nvPr/>
        </p:nvSpPr>
        <p:spPr>
          <a:xfrm>
            <a:off x="3378215" y="5050723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E99DE-2949-4EC2-BF36-2A47A915381E}"/>
              </a:ext>
            </a:extLst>
          </p:cNvPr>
          <p:cNvSpPr/>
          <p:nvPr/>
        </p:nvSpPr>
        <p:spPr>
          <a:xfrm>
            <a:off x="3853258" y="5050724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5BDDE0-4A8F-4528-9E7E-3ED66C6293DB}"/>
              </a:ext>
            </a:extLst>
          </p:cNvPr>
          <p:cNvSpPr/>
          <p:nvPr/>
        </p:nvSpPr>
        <p:spPr>
          <a:xfrm>
            <a:off x="6396760" y="475813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1F183-A8B2-47DE-B41B-C93890A025F8}"/>
              </a:ext>
            </a:extLst>
          </p:cNvPr>
          <p:cNvSpPr/>
          <p:nvPr/>
        </p:nvSpPr>
        <p:spPr>
          <a:xfrm>
            <a:off x="6396762" y="5275731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7298DF-1B58-4AE0-A5C5-814DA2268E02}"/>
              </a:ext>
            </a:extLst>
          </p:cNvPr>
          <p:cNvSpPr/>
          <p:nvPr/>
        </p:nvSpPr>
        <p:spPr>
          <a:xfrm>
            <a:off x="6872120" y="4760625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393313-5F99-4F06-B07E-D919AB245C8B}"/>
              </a:ext>
            </a:extLst>
          </p:cNvPr>
          <p:cNvSpPr/>
          <p:nvPr/>
        </p:nvSpPr>
        <p:spPr>
          <a:xfrm>
            <a:off x="6872120" y="5279669"/>
            <a:ext cx="475043" cy="41642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F143AF-80D3-4B06-AAC5-FF4D8B773184}"/>
              </a:ext>
            </a:extLst>
          </p:cNvPr>
          <p:cNvSpPr/>
          <p:nvPr/>
        </p:nvSpPr>
        <p:spPr>
          <a:xfrm>
            <a:off x="7552379" y="4775621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DF5984-C080-4F10-BFBB-1868F0B62ECF}"/>
              </a:ext>
            </a:extLst>
          </p:cNvPr>
          <p:cNvSpPr/>
          <p:nvPr/>
        </p:nvSpPr>
        <p:spPr>
          <a:xfrm>
            <a:off x="879076" y="223687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D4ABE0-DB5D-4A0A-8904-20B25EFBAA27}"/>
              </a:ext>
            </a:extLst>
          </p:cNvPr>
          <p:cNvSpPr/>
          <p:nvPr/>
        </p:nvSpPr>
        <p:spPr>
          <a:xfrm>
            <a:off x="1345355" y="2236880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B85B82-9D52-4766-9F1B-0747071085C5}"/>
              </a:ext>
            </a:extLst>
          </p:cNvPr>
          <p:cNvSpPr/>
          <p:nvPr/>
        </p:nvSpPr>
        <p:spPr>
          <a:xfrm>
            <a:off x="7296045" y="315526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96BC6B-DC3D-46F7-8295-622EA5BC9D06}"/>
              </a:ext>
            </a:extLst>
          </p:cNvPr>
          <p:cNvSpPr/>
          <p:nvPr/>
        </p:nvSpPr>
        <p:spPr>
          <a:xfrm>
            <a:off x="7290812" y="2615384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813A62-B899-47C4-851D-548A0FAE9CAB}"/>
              </a:ext>
            </a:extLst>
          </p:cNvPr>
          <p:cNvSpPr/>
          <p:nvPr/>
        </p:nvSpPr>
        <p:spPr>
          <a:xfrm>
            <a:off x="7290812" y="2112960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5CBDB8-D3C9-4C11-B666-436548A01190}"/>
              </a:ext>
            </a:extLst>
          </p:cNvPr>
          <p:cNvSpPr/>
          <p:nvPr/>
        </p:nvSpPr>
        <p:spPr>
          <a:xfrm>
            <a:off x="1828199" y="2240301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D6F598-5273-43CD-A235-8CA2E4354154}"/>
              </a:ext>
            </a:extLst>
          </p:cNvPr>
          <p:cNvSpPr/>
          <p:nvPr/>
        </p:nvSpPr>
        <p:spPr>
          <a:xfrm>
            <a:off x="7264757" y="1569635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14D4B5-1AD9-4100-99A2-291DB7B0BC64}"/>
              </a:ext>
            </a:extLst>
          </p:cNvPr>
          <p:cNvSpPr/>
          <p:nvPr/>
        </p:nvSpPr>
        <p:spPr>
          <a:xfrm>
            <a:off x="2307767" y="223716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54EFAB-A00E-4E22-9323-6A8F61696891}"/>
              </a:ext>
            </a:extLst>
          </p:cNvPr>
          <p:cNvSpPr/>
          <p:nvPr/>
        </p:nvSpPr>
        <p:spPr>
          <a:xfrm>
            <a:off x="851923" y="509595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03659E-32D4-479E-9591-2B85CBE4C594}"/>
              </a:ext>
            </a:extLst>
          </p:cNvPr>
          <p:cNvSpPr/>
          <p:nvPr/>
        </p:nvSpPr>
        <p:spPr>
          <a:xfrm>
            <a:off x="1318202" y="5095953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5A0EB4-4B91-4E62-AC77-F3F38004E5FE}"/>
              </a:ext>
            </a:extLst>
          </p:cNvPr>
          <p:cNvSpPr/>
          <p:nvPr/>
        </p:nvSpPr>
        <p:spPr>
          <a:xfrm>
            <a:off x="1801046" y="5099374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0D9A89-EA78-44AB-81D5-5B505373FF9D}"/>
              </a:ext>
            </a:extLst>
          </p:cNvPr>
          <p:cNvSpPr/>
          <p:nvPr/>
        </p:nvSpPr>
        <p:spPr>
          <a:xfrm>
            <a:off x="2280614" y="5096235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77B0F0A-259B-43D2-8D3C-08B7DF407553}"/>
              </a:ext>
            </a:extLst>
          </p:cNvPr>
          <p:cNvSpPr/>
          <p:nvPr/>
        </p:nvSpPr>
        <p:spPr>
          <a:xfrm>
            <a:off x="7553388" y="5273612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4DEF192-15D0-401F-B677-F04B57864AE6}"/>
              </a:ext>
            </a:extLst>
          </p:cNvPr>
          <p:cNvSpPr/>
          <p:nvPr/>
        </p:nvSpPr>
        <p:spPr>
          <a:xfrm>
            <a:off x="8090140" y="478104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A157CB-89CA-4248-820C-2CB5271F40B4}"/>
              </a:ext>
            </a:extLst>
          </p:cNvPr>
          <p:cNvSpPr/>
          <p:nvPr/>
        </p:nvSpPr>
        <p:spPr>
          <a:xfrm>
            <a:off x="8103412" y="5279669"/>
            <a:ext cx="357282" cy="35532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8" name="Explosion: 14 Points 47">
            <a:extLst>
              <a:ext uri="{FF2B5EF4-FFF2-40B4-BE49-F238E27FC236}">
                <a16:creationId xmlns:a16="http://schemas.microsoft.com/office/drawing/2014/main" id="{44E3241E-87D5-49C6-837E-53C62147583B}"/>
              </a:ext>
            </a:extLst>
          </p:cNvPr>
          <p:cNvSpPr/>
          <p:nvPr/>
        </p:nvSpPr>
        <p:spPr>
          <a:xfrm>
            <a:off x="1115657" y="3211722"/>
            <a:ext cx="2741501" cy="103002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 blocked!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CF1D65-0367-46F7-A767-47CCD69885AE}"/>
              </a:ext>
            </a:extLst>
          </p:cNvPr>
          <p:cNvSpPr/>
          <p:nvPr/>
        </p:nvSpPr>
        <p:spPr>
          <a:xfrm>
            <a:off x="3939950" y="1973327"/>
            <a:ext cx="30957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Frequent swaps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emulate shallow VC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7D29666-BC22-45F0-836B-28EC66AD2E9C}"/>
              </a:ext>
            </a:extLst>
          </p:cNvPr>
          <p:cNvSpPr/>
          <p:nvPr/>
        </p:nvSpPr>
        <p:spPr>
          <a:xfrm>
            <a:off x="4084550" y="4812872"/>
            <a:ext cx="28296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occasional swaps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emulate deep VC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01A21-2230-47C4-8BAC-EDFB8A6E7A94}"/>
              </a:ext>
            </a:extLst>
          </p:cNvPr>
          <p:cNvSpPr/>
          <p:nvPr/>
        </p:nvSpPr>
        <p:spPr>
          <a:xfrm>
            <a:off x="-78191" y="1173766"/>
            <a:ext cx="401814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emulate shallow VCs with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D80AA-C5FC-4966-82A3-27ACF64FBA41}"/>
              </a:ext>
            </a:extLst>
          </p:cNvPr>
          <p:cNvSpPr/>
          <p:nvPr/>
        </p:nvSpPr>
        <p:spPr>
          <a:xfrm>
            <a:off x="-187217" y="4162072"/>
            <a:ext cx="401814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emulate deep VCs with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5484" y="2680768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SwapNoC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302" y="3604734"/>
            <a:ext cx="16866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Shallow VCs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88932" y="5809315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VCs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675484" y="5622479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SwapNoC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89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2987 -0.0025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-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-0.07413 0.000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22796 -0.0020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9" y="-1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07708 2.22222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82 -0.00556 L 0.22882 -0.07662 L 0.28403 -0.07662 L 0.28316 -0.00209 " pathEditMode="relative" ptsTypes="AAAA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87 -0.0037 L 0.23073 0.06505 L 0.17448 0.06505 L 0.17379 0.00301 " pathEditMode="relative" ptsTypes="AAAA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9 -0.00417 L 0.34948 -0.00417 C 0.34966 0.04699 0.35 0.09838 0.35035 0.14976 " pathEditMode="relative" ptsTypes="AAA">
                                      <p:cBhvr>
                                        <p:cTn id="8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52 0.00046 L -0.15052 0.00254 L -0.14896 0.15903 " pathEditMode="relative" ptsTypes="AAA">
                                      <p:cBhvr>
                                        <p:cTn id="8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3246 -0.001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9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07708 4.07407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2744 -0.001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-9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0776 3.7037E-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17 -0.00254 L 0.22917 -0.06713 L 0.33004 -0.06713 L 0.33004 -0.00602 " pathEditMode="relative" ptsTypes="AAAA">
                                      <p:cBhvr>
                                        <p:cTn id="1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53 -0.00162 L 0.17553 0.08357 L 0.07032 0.08357 L 0.07032 0.00047 " pathEditMode="relative" ptsTypes="AAAA">
                                      <p:cBhvr>
                                        <p:cTn id="1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1 -0.00046 L 0.45157 -0.00046 L 0.45417 0.15023 " pathEditMode="relative" ptsTypes="AAA">
                                      <p:cBhvr>
                                        <p:cTn id="1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44 -0.00324 L -0.14844 -0.00324 L -0.14844 0.05556 " pathEditMode="relative" rAng="0" ptsTypes="AAA">
                                      <p:cBhvr>
                                        <p:cTn id="12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3108 -1.48148E-6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12031 -0.0004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0.23473 -0.0004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-2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-0.11702 2.59259E-6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89 0.00046 L -0.18855 0.00046 C -0.18837 0.03217 -0.18802 0.06389 -0.18785 0.09583 " pathEditMode="relative" ptsTypes="AAA">
                                      <p:cBhvr>
                                        <p:cTn id="20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23524 -1.48148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3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257 0.00208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3421 -1.48148E-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7813 -0.00047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3 -1.48148E-6 L 0.24584 -0.07245 L 0.35365 -0.07245 L 0.38473 -0.00116 " pathEditMode="relative" ptsTypes="AAAA">
                                      <p:cBhvr>
                                        <p:cTn id="2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82 0.00208 L 0.20434 0.07477 L 0.09653 0.07361 L 0.07327 -0.00231 " pathEditMode="relative" ptsTypes="AAAA">
                                      <p:cBhvr>
                                        <p:cTn id="2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6 -0.00046 L -0.24792 0.00047 C -0.24774 0.03241 -0.2474 0.06412 -0.24722 0.09607 " pathEditMode="relative" ptsTypes="AAA">
                                      <p:cBhvr>
                                        <p:cTn id="2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2 -0.00116 L 0.45018 -0.00116 L 0.45018 0.11829 L 0.45018 0.11829 " pathEditMode="relative" ptsTypes="AAAA">
                                      <p:cBhvr>
                                        <p:cTn id="25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25 -0.00162 L 0.34549 -0.00162 L 0.34809 0.11112 " pathEditMode="relative" ptsTypes="AAA">
                                      <p:cBhvr>
                                        <p:cTn id="26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29" grpId="2" animBg="1"/>
      <p:bldP spid="29" grpId="3" animBg="1"/>
      <p:bldP spid="29" grpId="4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6" grpId="0" animBg="1"/>
      <p:bldP spid="36" grpId="1" animBg="1"/>
      <p:bldP spid="36" grpId="2" animBg="1"/>
      <p:bldP spid="36" grpId="3" animBg="1"/>
      <p:bldP spid="41" grpId="0" animBg="1"/>
      <p:bldP spid="41" grpId="1" animBg="1"/>
      <p:bldP spid="41" grpId="2" animBg="1"/>
      <p:bldP spid="41" grpId="3" animBg="1"/>
      <p:bldP spid="41" grpId="4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 animBg="1"/>
      <p:bldP spid="3" grpId="0"/>
      <p:bldP spid="51" grpId="0"/>
      <p:bldP spid="8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Policies</a:t>
            </a:r>
          </a:p>
          <a:p>
            <a:pPr lvl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Tail_Swap</a:t>
            </a:r>
          </a:p>
          <a:p>
            <a:pPr lvl="1"/>
            <a:r>
              <a:rPr lang="en-US" sz="2800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Comparision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to VCs</a:t>
            </a:r>
          </a:p>
          <a:p>
            <a:r>
              <a:rPr lang="en-US" b="1" dirty="0"/>
              <a:t>Evaluation and Results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Area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9661392"/>
              </p:ext>
            </p:extLst>
          </p:nvPr>
        </p:nvGraphicFramePr>
        <p:xfrm>
          <a:off x="402021" y="3649717"/>
          <a:ext cx="8229599" cy="252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006297"/>
              </p:ext>
            </p:extLst>
          </p:nvPr>
        </p:nvGraphicFramePr>
        <p:xfrm>
          <a:off x="236482" y="1143193"/>
          <a:ext cx="8395138" cy="256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D5F562F-2329-4D34-ACB1-86BB70C71F15}"/>
              </a:ext>
            </a:extLst>
          </p:cNvPr>
          <p:cNvSpPr/>
          <p:nvPr/>
        </p:nvSpPr>
        <p:spPr>
          <a:xfrm rot="21196664">
            <a:off x="726384" y="2993101"/>
            <a:ext cx="8165738" cy="193899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2x smaller in area and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comsumes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2x lesser power compared to VC routers</a:t>
            </a:r>
          </a:p>
        </p:txBody>
      </p:sp>
    </p:spTree>
    <p:extLst>
      <p:ext uri="{BB962C8B-B14F-4D97-AF65-F5344CB8AC3E}">
        <p14:creationId xmlns:p14="http://schemas.microsoft.com/office/powerpoint/2010/main" val="20465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over baseline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83B724-B47F-4335-AB6F-6F07B7AFECF5}"/>
              </a:ext>
            </a:extLst>
          </p:cNvPr>
          <p:cNvGrpSpPr/>
          <p:nvPr/>
        </p:nvGrpSpPr>
        <p:grpSpPr>
          <a:xfrm>
            <a:off x="5976132" y="1950533"/>
            <a:ext cx="2395071" cy="2209944"/>
            <a:chOff x="5275729" y="1913324"/>
            <a:chExt cx="2395071" cy="2209944"/>
          </a:xfrm>
        </p:grpSpPr>
        <p:sp>
          <p:nvSpPr>
            <p:cNvPr id="7" name="Rectangle 6"/>
            <p:cNvSpPr/>
            <p:nvPr/>
          </p:nvSpPr>
          <p:spPr>
            <a:xfrm>
              <a:off x="5275729" y="1913324"/>
              <a:ext cx="2395071" cy="220994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95942" y="2885344"/>
              <a:ext cx="687057" cy="63300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038A6D-DD46-4C1E-A141-9879DEA8629E}"/>
                </a:ext>
              </a:extLst>
            </p:cNvPr>
            <p:cNvSpPr/>
            <p:nvPr/>
          </p:nvSpPr>
          <p:spPr>
            <a:xfrm>
              <a:off x="5278050" y="2775628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345C06-5441-48A5-8D1D-663F7D7D4007}"/>
                </a:ext>
              </a:extLst>
            </p:cNvPr>
            <p:cNvSpPr/>
            <p:nvPr/>
          </p:nvSpPr>
          <p:spPr>
            <a:xfrm rot="16200000">
              <a:off x="6357533" y="1665905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620D26-3F58-4DB3-9025-E85878A1ABB4}"/>
                </a:ext>
              </a:extLst>
            </p:cNvPr>
            <p:cNvSpPr/>
            <p:nvPr/>
          </p:nvSpPr>
          <p:spPr>
            <a:xfrm rot="5400000">
              <a:off x="6371260" y="3522857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526788-D1C7-42C4-BEA8-D5444E01AACF}"/>
                </a:ext>
              </a:extLst>
            </p:cNvPr>
            <p:cNvSpPr/>
            <p:nvPr/>
          </p:nvSpPr>
          <p:spPr>
            <a:xfrm>
              <a:off x="7322835" y="2777772"/>
              <a:ext cx="343627" cy="85719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E3A388-A213-448D-B1F0-EE2735F08152}"/>
                </a:ext>
              </a:extLst>
            </p:cNvPr>
            <p:cNvSpPr/>
            <p:nvPr/>
          </p:nvSpPr>
          <p:spPr>
            <a:xfrm rot="2354310">
              <a:off x="5482881" y="1956082"/>
              <a:ext cx="304484" cy="7635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BBD93-CC53-484E-B4A6-FE68D8C95062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 flipV="1">
              <a:off x="5621677" y="3201848"/>
              <a:ext cx="574265" cy="23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D57463D-BE21-4917-AE24-8BE262BAF8C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753037" y="2434137"/>
              <a:ext cx="442905" cy="45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0BCA76-DED3-45A2-A5C9-7CB01F4B0ABC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6882999" y="3201848"/>
              <a:ext cx="439836" cy="4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6C2748-B449-4A3B-8BC1-2A95376552C6}"/>
                </a:ext>
              </a:extLst>
            </p:cNvPr>
            <p:cNvCxnSpPr>
              <a:cxnSpLocks/>
              <a:stCxn id="14" idx="1"/>
              <a:endCxn id="8" idx="0"/>
            </p:cNvCxnSpPr>
            <p:nvPr/>
          </p:nvCxnSpPr>
          <p:spPr>
            <a:xfrm>
              <a:off x="6529347" y="2266317"/>
              <a:ext cx="10124" cy="61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54DA4EC-4085-4DFE-B4AB-302CBC1D2418}"/>
                </a:ext>
              </a:extLst>
            </p:cNvPr>
            <p:cNvCxnSpPr>
              <a:cxnSpLocks/>
              <a:stCxn id="15" idx="1"/>
              <a:endCxn id="8" idx="2"/>
            </p:cNvCxnSpPr>
            <p:nvPr/>
          </p:nvCxnSpPr>
          <p:spPr>
            <a:xfrm flipH="1" flipV="1">
              <a:off x="6539471" y="3518352"/>
              <a:ext cx="3603" cy="2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3AEFB-D5AC-4536-9A58-E1C707B92665}"/>
              </a:ext>
            </a:extLst>
          </p:cNvPr>
          <p:cNvSpPr txBox="1"/>
          <p:nvPr/>
        </p:nvSpPr>
        <p:spPr>
          <a:xfrm>
            <a:off x="5978453" y="3829453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E3AEE-BFB4-4E6B-B35D-D7F7AF0EC361}"/>
              </a:ext>
            </a:extLst>
          </p:cNvPr>
          <p:cNvSpPr txBox="1"/>
          <p:nvPr/>
        </p:nvSpPr>
        <p:spPr>
          <a:xfrm>
            <a:off x="6945267" y="3307111"/>
            <a:ext cx="60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699FF"/>
                </a:solidFill>
              </a:rPr>
              <a:t>Xbar</a:t>
            </a:r>
            <a:endParaRPr lang="en-US" sz="1400" b="1" dirty="0">
              <a:solidFill>
                <a:srgbClr val="6699FF"/>
              </a:solidFill>
            </a:endParaRPr>
          </a:p>
        </p:txBody>
      </p:sp>
      <p:pic>
        <p:nvPicPr>
          <p:cNvPr id="59" name="Content Placeholder 58" descr="Close">
            <a:extLst>
              <a:ext uri="{FF2B5EF4-FFF2-40B4-BE49-F238E27FC236}">
                <a16:creationId xmlns:a16="http://schemas.microsoft.com/office/drawing/2014/main" id="{E6816F00-21F3-46D6-A025-2DAB53D0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005" y="2866811"/>
            <a:ext cx="629013" cy="629013"/>
          </a:xfr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8EA8605-D413-42B7-AAA5-0DC2AD7B7502}"/>
              </a:ext>
            </a:extLst>
          </p:cNvPr>
          <p:cNvGrpSpPr/>
          <p:nvPr/>
        </p:nvGrpSpPr>
        <p:grpSpPr>
          <a:xfrm rot="20956814">
            <a:off x="5540960" y="1405482"/>
            <a:ext cx="376322" cy="668077"/>
            <a:chOff x="3877235" y="1911284"/>
            <a:chExt cx="376322" cy="66807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D91498-6913-4243-82BE-6AF3419A3EA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65B78A-BCD9-421B-8013-CB15E90AD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1BF2E4-7517-4AFB-B0A4-9F3CA79B88C1}"/>
              </a:ext>
            </a:extLst>
          </p:cNvPr>
          <p:cNvGrpSpPr/>
          <p:nvPr/>
        </p:nvGrpSpPr>
        <p:grpSpPr>
          <a:xfrm rot="18000000">
            <a:off x="5431456" y="2891524"/>
            <a:ext cx="376322" cy="668077"/>
            <a:chOff x="3877235" y="1911284"/>
            <a:chExt cx="376322" cy="66807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3C1A654-60E3-4C2E-B93E-59C992425E15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1C184BC-BA49-437A-81F4-5A1E9F4CE8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27ACF70-35C3-46E2-B5DA-96AC85386E78}"/>
              </a:ext>
            </a:extLst>
          </p:cNvPr>
          <p:cNvGrpSpPr/>
          <p:nvPr/>
        </p:nvGrpSpPr>
        <p:grpSpPr>
          <a:xfrm rot="1800000">
            <a:off x="7038467" y="1256660"/>
            <a:ext cx="376322" cy="668077"/>
            <a:chOff x="3877235" y="1911284"/>
            <a:chExt cx="376322" cy="66807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CAB250-ED97-4E22-B520-5D09141E77E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5454613-7E60-4B49-B32C-7FB80937A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71D597-122D-4079-B791-2BFD2B35AD9A}"/>
              </a:ext>
            </a:extLst>
          </p:cNvPr>
          <p:cNvGrpSpPr/>
          <p:nvPr/>
        </p:nvGrpSpPr>
        <p:grpSpPr>
          <a:xfrm rot="18000000">
            <a:off x="8592700" y="2918487"/>
            <a:ext cx="376322" cy="668077"/>
            <a:chOff x="3877235" y="1911284"/>
            <a:chExt cx="376322" cy="66807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22DAEA1-C762-4A68-AE9B-6D229FD94E2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1A7EFCA-33DB-4FA6-9AAD-54E8C69459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6C7B1A-83F8-4BB1-908D-A9AF53BB8914}"/>
              </a:ext>
            </a:extLst>
          </p:cNvPr>
          <p:cNvGrpSpPr/>
          <p:nvPr/>
        </p:nvGrpSpPr>
        <p:grpSpPr>
          <a:xfrm rot="1800000">
            <a:off x="7041588" y="4229267"/>
            <a:ext cx="376322" cy="668077"/>
            <a:chOff x="3877235" y="1911284"/>
            <a:chExt cx="376322" cy="66807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6DE1D3B-758F-4255-8DB7-E9CCF1CCB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77235" y="2017059"/>
              <a:ext cx="319987" cy="562302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9ED3F3F-3ACC-4C89-B2B4-C9A44FF65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753" y="1911284"/>
              <a:ext cx="305804" cy="517444"/>
            </a:xfrm>
            <a:prstGeom prst="straightConnector1">
              <a:avLst/>
            </a:prstGeom>
            <a:ln w="539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8826899-3BBF-470B-B236-413C47284C22}"/>
              </a:ext>
            </a:extLst>
          </p:cNvPr>
          <p:cNvSpPr txBox="1"/>
          <p:nvPr/>
        </p:nvSpPr>
        <p:spPr>
          <a:xfrm>
            <a:off x="5329155" y="3246892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W</a:t>
            </a:r>
            <a:r>
              <a:rPr lang="en-US" sz="1400" b="1" dirty="0">
                <a:solidFill>
                  <a:srgbClr val="220076"/>
                </a:solidFill>
              </a:rPr>
              <a:t>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D4C3BE-FD5C-43AD-BC38-A24D5F44BC12}"/>
              </a:ext>
            </a:extLst>
          </p:cNvPr>
          <p:cNvSpPr txBox="1"/>
          <p:nvPr/>
        </p:nvSpPr>
        <p:spPr>
          <a:xfrm>
            <a:off x="8414863" y="3276400"/>
            <a:ext cx="56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E</a:t>
            </a:r>
            <a:r>
              <a:rPr lang="en-US" sz="1400" b="1" dirty="0">
                <a:solidFill>
                  <a:srgbClr val="220076"/>
                </a:solidFill>
              </a:rPr>
              <a:t>ast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50CA367-0F35-431B-86BA-5EEF37D392B6}"/>
              </a:ext>
            </a:extLst>
          </p:cNvPr>
          <p:cNvSpPr txBox="1"/>
          <p:nvPr/>
        </p:nvSpPr>
        <p:spPr>
          <a:xfrm>
            <a:off x="7304556" y="428426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S</a:t>
            </a:r>
            <a:r>
              <a:rPr lang="en-US" sz="1400" b="1" dirty="0">
                <a:solidFill>
                  <a:srgbClr val="220076"/>
                </a:solidFill>
              </a:rPr>
              <a:t>outh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A00211-B74E-4AEF-BEBB-DD3A89DFDB9B}"/>
              </a:ext>
            </a:extLst>
          </p:cNvPr>
          <p:cNvSpPr txBox="1"/>
          <p:nvPr/>
        </p:nvSpPr>
        <p:spPr>
          <a:xfrm>
            <a:off x="7304556" y="15096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N</a:t>
            </a:r>
            <a:r>
              <a:rPr lang="en-US" sz="1400" b="1" dirty="0">
                <a:solidFill>
                  <a:srgbClr val="220076"/>
                </a:solidFill>
              </a:rPr>
              <a:t>orth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3CA1B0-BBBD-438B-8649-ADF3F01B7EC0}"/>
              </a:ext>
            </a:extLst>
          </p:cNvPr>
          <p:cNvSpPr txBox="1"/>
          <p:nvPr/>
        </p:nvSpPr>
        <p:spPr>
          <a:xfrm>
            <a:off x="5832352" y="1547737"/>
            <a:ext cx="776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220076"/>
                </a:solidFill>
              </a:rPr>
              <a:t>C</a:t>
            </a:r>
            <a:r>
              <a:rPr lang="en-US" sz="1400" b="1" dirty="0">
                <a:solidFill>
                  <a:srgbClr val="220076"/>
                </a:solidFill>
              </a:rPr>
              <a:t>ore</a:t>
            </a:r>
          </a:p>
        </p:txBody>
      </p:sp>
      <p:sp>
        <p:nvSpPr>
          <p:cNvPr id="81" name="Double Bracket 80">
            <a:extLst>
              <a:ext uri="{FF2B5EF4-FFF2-40B4-BE49-F238E27FC236}">
                <a16:creationId xmlns:a16="http://schemas.microsoft.com/office/drawing/2014/main" id="{50B69446-BAF7-44F6-84DB-3776774EB3D8}"/>
              </a:ext>
            </a:extLst>
          </p:cNvPr>
          <p:cNvSpPr/>
          <p:nvPr/>
        </p:nvSpPr>
        <p:spPr>
          <a:xfrm>
            <a:off x="1865809" y="1765403"/>
            <a:ext cx="3368560" cy="267275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50288B-6444-47AD-898D-BE73017299B1}"/>
              </a:ext>
            </a:extLst>
          </p:cNvPr>
          <p:cNvSpPr/>
          <p:nvPr/>
        </p:nvSpPr>
        <p:spPr>
          <a:xfrm>
            <a:off x="3038939" y="3332681"/>
            <a:ext cx="137160" cy="279708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342FE-1F5B-4419-9BE3-0F2EC3C7E647}"/>
              </a:ext>
            </a:extLst>
          </p:cNvPr>
          <p:cNvSpPr/>
          <p:nvPr/>
        </p:nvSpPr>
        <p:spPr>
          <a:xfrm>
            <a:off x="3181754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5C594F-AC7E-4327-AAA7-D99CD59FD264}"/>
              </a:ext>
            </a:extLst>
          </p:cNvPr>
          <p:cNvSpPr/>
          <p:nvPr/>
        </p:nvSpPr>
        <p:spPr>
          <a:xfrm>
            <a:off x="3329239" y="3333238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9C8FFFB-B1C0-47E5-B378-D3C37F392751}"/>
              </a:ext>
            </a:extLst>
          </p:cNvPr>
          <p:cNvSpPr/>
          <p:nvPr/>
        </p:nvSpPr>
        <p:spPr>
          <a:xfrm>
            <a:off x="347327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AF0420F-C216-4B23-B19D-B4BA4F9FF942}"/>
              </a:ext>
            </a:extLst>
          </p:cNvPr>
          <p:cNvSpPr/>
          <p:nvPr/>
        </p:nvSpPr>
        <p:spPr>
          <a:xfrm>
            <a:off x="3618059" y="3332681"/>
            <a:ext cx="137160" cy="279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F2FB883-3D29-43F1-9A89-EDB526F0CC69}"/>
              </a:ext>
            </a:extLst>
          </p:cNvPr>
          <p:cNvSpPr/>
          <p:nvPr/>
        </p:nvSpPr>
        <p:spPr>
          <a:xfrm>
            <a:off x="4567351" y="2827343"/>
            <a:ext cx="160417" cy="604047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5000">
                <a:schemeClr val="accent4">
                  <a:shade val="100000"/>
                  <a:satMod val="150000"/>
                </a:schemeClr>
              </a:gs>
              <a:gs pos="70000">
                <a:schemeClr val="accent4">
                  <a:tint val="100000"/>
                  <a:shade val="100000"/>
                  <a:satMod val="200000"/>
                  <a:greenMod val="100000"/>
                </a:schemeClr>
              </a:gs>
              <a:gs pos="100000">
                <a:schemeClr val="accent4">
                  <a:tint val="100000"/>
                  <a:shade val="100000"/>
                  <a:satMod val="250000"/>
                  <a:greenMod val="10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apezoid 91">
            <a:extLst>
              <a:ext uri="{FF2B5EF4-FFF2-40B4-BE49-F238E27FC236}">
                <a16:creationId xmlns:a16="http://schemas.microsoft.com/office/drawing/2014/main" id="{060B49FD-D6BB-46EC-86AC-DBEC2CBB16DF}"/>
              </a:ext>
            </a:extLst>
          </p:cNvPr>
          <p:cNvSpPr/>
          <p:nvPr/>
        </p:nvSpPr>
        <p:spPr>
          <a:xfrm rot="5400000">
            <a:off x="3498768" y="3008937"/>
            <a:ext cx="1181950" cy="260904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apezoid 92">
            <a:extLst>
              <a:ext uri="{FF2B5EF4-FFF2-40B4-BE49-F238E27FC236}">
                <a16:creationId xmlns:a16="http://schemas.microsoft.com/office/drawing/2014/main" id="{899A89B7-2BF1-435A-9450-CC8CA43E1987}"/>
              </a:ext>
            </a:extLst>
          </p:cNvPr>
          <p:cNvSpPr/>
          <p:nvPr/>
        </p:nvSpPr>
        <p:spPr>
          <a:xfrm rot="5400000">
            <a:off x="2337274" y="3400800"/>
            <a:ext cx="777278" cy="216438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939D2CD4-9A55-49CE-8F02-DE29D6386D32}"/>
              </a:ext>
            </a:extLst>
          </p:cNvPr>
          <p:cNvSpPr/>
          <p:nvPr/>
        </p:nvSpPr>
        <p:spPr>
          <a:xfrm rot="16200000" flipH="1">
            <a:off x="1810949" y="2924551"/>
            <a:ext cx="919237" cy="216429"/>
          </a:xfrm>
          <a:prstGeom prst="trapezoid">
            <a:avLst>
              <a:gd name="adj" fmla="val 9217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EA47F54-7696-49A2-A99C-A6A79604F805}"/>
              </a:ext>
            </a:extLst>
          </p:cNvPr>
          <p:cNvCxnSpPr>
            <a:cxnSpLocks/>
          </p:cNvCxnSpPr>
          <p:nvPr/>
        </p:nvCxnSpPr>
        <p:spPr>
          <a:xfrm>
            <a:off x="2379946" y="2807759"/>
            <a:ext cx="1579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ECA297A-AE38-4559-AAD0-D3CC762ECEC8}"/>
              </a:ext>
            </a:extLst>
          </p:cNvPr>
          <p:cNvGrpSpPr/>
          <p:nvPr/>
        </p:nvGrpSpPr>
        <p:grpSpPr>
          <a:xfrm>
            <a:off x="2453762" y="3134822"/>
            <a:ext cx="2278437" cy="832960"/>
            <a:chOff x="1079164" y="3015265"/>
            <a:chExt cx="2278437" cy="832960"/>
          </a:xfrm>
        </p:grpSpPr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8CDF9DF2-7917-45F9-BE4B-F0C1CB348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164" y="3015265"/>
              <a:ext cx="2278437" cy="832960"/>
            </a:xfrm>
            <a:prstGeom prst="bentConnector3">
              <a:avLst>
                <a:gd name="adj1" fmla="val -5643"/>
              </a:avLst>
            </a:prstGeom>
            <a:ln>
              <a:solidFill>
                <a:srgbClr val="367BB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242723CE-963F-44B9-9775-01EB74CDF7C5}"/>
                </a:ext>
              </a:extLst>
            </p:cNvPr>
            <p:cNvCxnSpPr/>
            <p:nvPr/>
          </p:nvCxnSpPr>
          <p:spPr>
            <a:xfrm rot="5400000" flipH="1" flipV="1">
              <a:off x="1015246" y="3620008"/>
              <a:ext cx="298348" cy="149121"/>
            </a:xfrm>
            <a:prstGeom prst="bentConnector3">
              <a:avLst>
                <a:gd name="adj1" fmla="val 101081"/>
              </a:avLst>
            </a:prstGeom>
            <a:ln>
              <a:solidFill>
                <a:srgbClr val="367BB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FEBEA35-9282-45BF-993F-EDE0BC8E1DEC}"/>
              </a:ext>
            </a:extLst>
          </p:cNvPr>
          <p:cNvCxnSpPr/>
          <p:nvPr/>
        </p:nvCxnSpPr>
        <p:spPr>
          <a:xfrm>
            <a:off x="2379946" y="3280007"/>
            <a:ext cx="233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B1DF73E-68BA-4912-8D02-068DCD6EE1D5}"/>
              </a:ext>
            </a:extLst>
          </p:cNvPr>
          <p:cNvCxnSpPr>
            <a:cxnSpLocks/>
          </p:cNvCxnSpPr>
          <p:nvPr/>
        </p:nvCxnSpPr>
        <p:spPr>
          <a:xfrm>
            <a:off x="3755219" y="3492384"/>
            <a:ext cx="204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54CCB2B-6288-4B5F-9613-2BB389FA4497}"/>
              </a:ext>
            </a:extLst>
          </p:cNvPr>
          <p:cNvCxnSpPr>
            <a:cxnSpLocks/>
          </p:cNvCxnSpPr>
          <p:nvPr/>
        </p:nvCxnSpPr>
        <p:spPr>
          <a:xfrm>
            <a:off x="2834132" y="3492384"/>
            <a:ext cx="2048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CC501F7-BEE1-46E8-BB1B-E7D6B2C570FC}"/>
              </a:ext>
            </a:extLst>
          </p:cNvPr>
          <p:cNvCxnSpPr>
            <a:cxnSpLocks/>
          </p:cNvCxnSpPr>
          <p:nvPr/>
        </p:nvCxnSpPr>
        <p:spPr>
          <a:xfrm>
            <a:off x="4220195" y="3134822"/>
            <a:ext cx="3471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21ECB3-7EF5-4BA1-B342-38E4927ED36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2725913" y="3797908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11A7FDE-AB8D-4629-A7E3-D9D551F59462}"/>
              </a:ext>
            </a:extLst>
          </p:cNvPr>
          <p:cNvCxnSpPr>
            <a:cxnSpLocks/>
          </p:cNvCxnSpPr>
          <p:nvPr/>
        </p:nvCxnSpPr>
        <p:spPr>
          <a:xfrm>
            <a:off x="2243559" y="3366262"/>
            <a:ext cx="0" cy="3641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38F17EE-3AA8-4EF9-88AE-FFA4A54936AD}"/>
              </a:ext>
            </a:extLst>
          </p:cNvPr>
          <p:cNvCxnSpPr>
            <a:cxnSpLocks/>
          </p:cNvCxnSpPr>
          <p:nvPr/>
        </p:nvCxnSpPr>
        <p:spPr>
          <a:xfrm>
            <a:off x="4098119" y="3594643"/>
            <a:ext cx="0" cy="5202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B0BC241-A3B5-4071-93D0-A2ED30F9BA47}"/>
              </a:ext>
            </a:extLst>
          </p:cNvPr>
          <p:cNvSpPr txBox="1"/>
          <p:nvPr/>
        </p:nvSpPr>
        <p:spPr>
          <a:xfrm>
            <a:off x="3876240" y="4026259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0D862DD-CD0C-4D02-A77E-16352FDB6FEB}"/>
              </a:ext>
            </a:extLst>
          </p:cNvPr>
          <p:cNvSpPr txBox="1"/>
          <p:nvPr/>
        </p:nvSpPr>
        <p:spPr>
          <a:xfrm>
            <a:off x="2537228" y="4109818"/>
            <a:ext cx="5261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Swap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8703D8D-56E9-49B9-A328-680DC376FF47}"/>
              </a:ext>
            </a:extLst>
          </p:cNvPr>
          <p:cNvSpPr txBox="1"/>
          <p:nvPr/>
        </p:nvSpPr>
        <p:spPr>
          <a:xfrm>
            <a:off x="1809804" y="3664951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!(Swap)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287307A-9770-41E7-A0D6-E0DD43D99F2A}"/>
              </a:ext>
            </a:extLst>
          </p:cNvPr>
          <p:cNvSpPr txBox="1"/>
          <p:nvPr/>
        </p:nvSpPr>
        <p:spPr>
          <a:xfrm>
            <a:off x="4314962" y="3373812"/>
            <a:ext cx="590226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head</a:t>
            </a:r>
            <a:endParaRPr lang="en-US" sz="12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A545362-5C38-4A0F-A47D-F247CB3764A5}"/>
              </a:ext>
            </a:extLst>
          </p:cNvPr>
          <p:cNvSpPr txBox="1"/>
          <p:nvPr/>
        </p:nvSpPr>
        <p:spPr>
          <a:xfrm>
            <a:off x="2835888" y="3559791"/>
            <a:ext cx="427460" cy="27699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sz="1200" dirty="0" err="1"/>
              <a:t>Q</a:t>
            </a:r>
            <a:r>
              <a:rPr lang="en-US" sz="800" dirty="0" err="1"/>
              <a:t>tail</a:t>
            </a:r>
            <a:endParaRPr lang="en-US" sz="1200" dirty="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53FF02C-17DA-4E96-9A01-6FE427923BC4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92554" y="3032766"/>
            <a:ext cx="1169799" cy="0"/>
          </a:xfrm>
          <a:prstGeom prst="line">
            <a:avLst/>
          </a:prstGeom>
          <a:ln w="1016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7579F87-5FBD-43A2-A677-1B792A75B3BA}"/>
              </a:ext>
            </a:extLst>
          </p:cNvPr>
          <p:cNvCxnSpPr/>
          <p:nvPr/>
        </p:nvCxnSpPr>
        <p:spPr>
          <a:xfrm>
            <a:off x="1735015" y="1547737"/>
            <a:ext cx="0" cy="3268483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6A053A25-4D19-4C54-A7B8-ADDE028AA8AC}"/>
              </a:ext>
            </a:extLst>
          </p:cNvPr>
          <p:cNvSpPr txBox="1"/>
          <p:nvPr/>
        </p:nvSpPr>
        <p:spPr>
          <a:xfrm>
            <a:off x="654719" y="1509637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</a:t>
            </a:r>
          </a:p>
          <a:p>
            <a:pPr algn="ctr"/>
            <a:r>
              <a:rPr lang="en-US" b="1" dirty="0"/>
              <a:t>Link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5523B88-5620-492F-968E-DB454578B17E}"/>
              </a:ext>
            </a:extLst>
          </p:cNvPr>
          <p:cNvCxnSpPr>
            <a:cxnSpLocks/>
          </p:cNvCxnSpPr>
          <p:nvPr/>
        </p:nvCxnSpPr>
        <p:spPr>
          <a:xfrm>
            <a:off x="5068870" y="1858074"/>
            <a:ext cx="909583" cy="94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FBD6C07-EE15-40CB-B942-C53F4D438699}"/>
              </a:ext>
            </a:extLst>
          </p:cNvPr>
          <p:cNvCxnSpPr>
            <a:cxnSpLocks/>
          </p:cNvCxnSpPr>
          <p:nvPr/>
        </p:nvCxnSpPr>
        <p:spPr>
          <a:xfrm flipV="1">
            <a:off x="5054009" y="3664951"/>
            <a:ext cx="894104" cy="6941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4BE8257F-121F-4D1E-B8AE-A58CED4DA506}"/>
              </a:ext>
            </a:extLst>
          </p:cNvPr>
          <p:cNvSpPr/>
          <p:nvPr/>
        </p:nvSpPr>
        <p:spPr>
          <a:xfrm>
            <a:off x="1007846" y="2844732"/>
            <a:ext cx="89399" cy="101716"/>
          </a:xfrm>
          <a:prstGeom prst="ellipse">
            <a:avLst/>
          </a:prstGeom>
          <a:solidFill>
            <a:srgbClr val="367B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4C62968-F0E3-4AA5-8B5D-CB2B1A6BB61C}"/>
              </a:ext>
            </a:extLst>
          </p:cNvPr>
          <p:cNvSpPr/>
          <p:nvPr/>
        </p:nvSpPr>
        <p:spPr>
          <a:xfrm>
            <a:off x="320834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4C67492-3D24-44A1-AB9A-AB5AD3EAB5A2}"/>
              </a:ext>
            </a:extLst>
          </p:cNvPr>
          <p:cNvSpPr/>
          <p:nvPr/>
        </p:nvSpPr>
        <p:spPr>
          <a:xfrm>
            <a:off x="3351169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55DB497-2C5E-4543-90AE-7453FC14335C}"/>
              </a:ext>
            </a:extLst>
          </p:cNvPr>
          <p:cNvSpPr/>
          <p:nvPr/>
        </p:nvSpPr>
        <p:spPr>
          <a:xfrm>
            <a:off x="3510707" y="3425084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909FA0D-E5ED-4CB7-B2DD-4DB1B47A8A3D}"/>
              </a:ext>
            </a:extLst>
          </p:cNvPr>
          <p:cNvSpPr/>
          <p:nvPr/>
        </p:nvSpPr>
        <p:spPr>
          <a:xfrm>
            <a:off x="3641120" y="3427983"/>
            <a:ext cx="89399" cy="101716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980E7E4-948E-4425-A8CB-1CE2A094A29E}"/>
              </a:ext>
            </a:extLst>
          </p:cNvPr>
          <p:cNvSpPr txBox="1"/>
          <p:nvPr/>
        </p:nvSpPr>
        <p:spPr>
          <a:xfrm>
            <a:off x="2190548" y="269512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FC08046-D019-4EEA-9B24-F79C07599504}"/>
              </a:ext>
            </a:extLst>
          </p:cNvPr>
          <p:cNvSpPr txBox="1"/>
          <p:nvPr/>
        </p:nvSpPr>
        <p:spPr>
          <a:xfrm>
            <a:off x="3887650" y="267179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1AF8C86-D006-4BC3-AFBB-FB7D0CE32359}"/>
              </a:ext>
            </a:extLst>
          </p:cNvPr>
          <p:cNvSpPr txBox="1"/>
          <p:nvPr/>
        </p:nvSpPr>
        <p:spPr>
          <a:xfrm>
            <a:off x="2527186" y="35297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72538E-9F2A-4E38-8CF9-46E08C521B98}"/>
              </a:ext>
            </a:extLst>
          </p:cNvPr>
          <p:cNvSpPr/>
          <p:nvPr/>
        </p:nvSpPr>
        <p:spPr>
          <a:xfrm>
            <a:off x="3798069" y="2198704"/>
            <a:ext cx="593253" cy="239334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F840AAA-68AE-4527-AA2F-F55A5908E22A}"/>
              </a:ext>
            </a:extLst>
          </p:cNvPr>
          <p:cNvSpPr/>
          <p:nvPr/>
        </p:nvSpPr>
        <p:spPr>
          <a:xfrm>
            <a:off x="2075763" y="2394717"/>
            <a:ext cx="409494" cy="1242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B4987F3-5C20-464C-9D74-24316EBBCE53}"/>
              </a:ext>
            </a:extLst>
          </p:cNvPr>
          <p:cNvSpPr/>
          <p:nvPr/>
        </p:nvSpPr>
        <p:spPr>
          <a:xfrm>
            <a:off x="2504879" y="2990939"/>
            <a:ext cx="409494" cy="1242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F083E-4B78-4ED4-AB45-0E99D12FDA97}"/>
              </a:ext>
            </a:extLst>
          </p:cNvPr>
          <p:cNvSpPr/>
          <p:nvPr/>
        </p:nvSpPr>
        <p:spPr>
          <a:xfrm>
            <a:off x="-131641" y="5048685"/>
            <a:ext cx="90925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increases critical path by 8.4-9.4%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Adds 8% area and 1% power overhead over baseline wormhole routers</a:t>
            </a:r>
          </a:p>
        </p:txBody>
      </p:sp>
    </p:spTree>
    <p:extLst>
      <p:ext uri="{BB962C8B-B14F-4D97-AF65-F5344CB8AC3E}">
        <p14:creationId xmlns:p14="http://schemas.microsoft.com/office/powerpoint/2010/main" val="33765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7" grpId="0" animBg="1"/>
      <p:bldP spid="9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comparison Metric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0914E1FF-3088-4977-9CEC-B415F396D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633628"/>
              </p:ext>
            </p:extLst>
          </p:nvPr>
        </p:nvGraphicFramePr>
        <p:xfrm>
          <a:off x="202630" y="2565119"/>
          <a:ext cx="8654651" cy="321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643">
                  <a:extLst>
                    <a:ext uri="{9D8B030D-6E8A-4147-A177-3AD203B41FA5}">
                      <a16:colId xmlns:a16="http://schemas.microsoft.com/office/drawing/2014/main" val="1371828893"/>
                    </a:ext>
                  </a:extLst>
                </a:gridCol>
                <a:gridCol w="1532440">
                  <a:extLst>
                    <a:ext uri="{9D8B030D-6E8A-4147-A177-3AD203B41FA5}">
                      <a16:colId xmlns:a16="http://schemas.microsoft.com/office/drawing/2014/main" val="3406486608"/>
                    </a:ext>
                  </a:extLst>
                </a:gridCol>
                <a:gridCol w="1329592">
                  <a:extLst>
                    <a:ext uri="{9D8B030D-6E8A-4147-A177-3AD203B41FA5}">
                      <a16:colId xmlns:a16="http://schemas.microsoft.com/office/drawing/2014/main" val="1107064944"/>
                    </a:ext>
                  </a:extLst>
                </a:gridCol>
                <a:gridCol w="1207530">
                  <a:extLst>
                    <a:ext uri="{9D8B030D-6E8A-4147-A177-3AD203B41FA5}">
                      <a16:colId xmlns:a16="http://schemas.microsoft.com/office/drawing/2014/main" val="462697085"/>
                    </a:ext>
                  </a:extLst>
                </a:gridCol>
                <a:gridCol w="1628660">
                  <a:extLst>
                    <a:ext uri="{9D8B030D-6E8A-4147-A177-3AD203B41FA5}">
                      <a16:colId xmlns:a16="http://schemas.microsoft.com/office/drawing/2014/main" val="852209784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940280158"/>
                    </a:ext>
                  </a:extLst>
                </a:gridCol>
                <a:gridCol w="960895">
                  <a:extLst>
                    <a:ext uri="{9D8B030D-6E8A-4147-A177-3AD203B41FA5}">
                      <a16:colId xmlns:a16="http://schemas.microsoft.com/office/drawing/2014/main" val="3983372524"/>
                    </a:ext>
                  </a:extLst>
                </a:gridCol>
              </a:tblGrid>
              <a:tr h="642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Swap-</a:t>
                      </a:r>
                      <a:r>
                        <a:rPr lang="en-US" dirty="0" err="1"/>
                        <a:t>NoC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6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44528"/>
                  </a:ext>
                </a:extLst>
              </a:tr>
              <a:tr h="350578">
                <a:tc rowSpan="2">
                  <a:txBody>
                    <a:bodyPr/>
                    <a:lstStyle/>
                    <a:p>
                      <a:r>
                        <a:rPr lang="en-US" dirty="0"/>
                        <a:t>Single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942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3951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Multi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7578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40800"/>
                  </a:ext>
                </a:extLst>
              </a:tr>
            </a:tbl>
          </a:graphicData>
        </a:graphic>
      </p:graphicFrame>
      <p:sp>
        <p:nvSpPr>
          <p:cNvPr id="22" name="Rectangle 9">
            <a:extLst>
              <a:ext uri="{FF2B5EF4-FFF2-40B4-BE49-F238E27FC236}">
                <a16:creationId xmlns:a16="http://schemas.microsoft.com/office/drawing/2014/main" id="{ABD04D8E-62CF-45D6-A3C5-69D720187692}"/>
              </a:ext>
            </a:extLst>
          </p:cNvPr>
          <p:cNvSpPr/>
          <p:nvPr/>
        </p:nvSpPr>
        <p:spPr>
          <a:xfrm>
            <a:off x="2774932" y="222601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9A9A741-149A-4E28-8109-169053B61182}"/>
              </a:ext>
            </a:extLst>
          </p:cNvPr>
          <p:cNvSpPr/>
          <p:nvPr/>
        </p:nvSpPr>
        <p:spPr>
          <a:xfrm>
            <a:off x="2958867" y="222601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4BAA8D6E-6B41-4B8D-9FF9-FBF368D0251C}"/>
              </a:ext>
            </a:extLst>
          </p:cNvPr>
          <p:cNvSpPr/>
          <p:nvPr/>
        </p:nvSpPr>
        <p:spPr>
          <a:xfrm>
            <a:off x="3139833" y="222480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92B443D-38C3-4966-BDDF-ACA2BB4B7ED4}"/>
              </a:ext>
            </a:extLst>
          </p:cNvPr>
          <p:cNvSpPr/>
          <p:nvPr/>
        </p:nvSpPr>
        <p:spPr>
          <a:xfrm>
            <a:off x="3321033" y="2222443"/>
            <a:ext cx="175735" cy="2609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9AC3103-2BEB-40EF-8E40-5E29D349CB68}"/>
              </a:ext>
            </a:extLst>
          </p:cNvPr>
          <p:cNvSpPr/>
          <p:nvPr/>
        </p:nvSpPr>
        <p:spPr>
          <a:xfrm>
            <a:off x="3502095" y="2222157"/>
            <a:ext cx="175735" cy="2612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26F007FE-2435-4E60-8A72-7B2E5BBE0835}"/>
              </a:ext>
            </a:extLst>
          </p:cNvPr>
          <p:cNvSpPr/>
          <p:nvPr/>
        </p:nvSpPr>
        <p:spPr>
          <a:xfrm>
            <a:off x="3682103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2297294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048074" y="216403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7226917" y="216532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6872339" y="216398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8373" y="2108177"/>
            <a:ext cx="174056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91968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728841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47339" y="1538185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153449" y="1347993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048074" y="1840119"/>
            <a:ext cx="175735" cy="2574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7226917" y="1840805"/>
            <a:ext cx="175735" cy="2557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6872339" y="1840119"/>
            <a:ext cx="175735" cy="2563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18250" y="2230182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42515" y="223012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09286" y="1583446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33551" y="15833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5415690" y="19131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239955" y="1913191"/>
            <a:ext cx="175735" cy="2591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08D3D-21DD-4AC3-B284-8B805475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94" y="3242224"/>
            <a:ext cx="336757" cy="3262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A1C0D-872C-4CA0-96C3-13E76DA1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82" y="3241379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D821DA-CACC-433D-9D3C-2B597713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94" y="3626963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6EA2A8-281A-4692-BDEA-DC43F9E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90" y="3249412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652028-9495-4F5B-9843-4AC368CA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90" y="3626962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E9AE30-25E2-4EAA-A619-B3F24361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82" y="3245395"/>
            <a:ext cx="349169" cy="33426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2FF41-9F18-44E1-B5A4-0123A8C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95" y="4412770"/>
            <a:ext cx="349169" cy="334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D2AC11D-6035-43DC-825C-4964EA2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596" y="3974760"/>
            <a:ext cx="349169" cy="33426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1451EF-7466-49C6-9AE9-28306831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82" y="3613083"/>
            <a:ext cx="349169" cy="3342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860B03-E49F-4AB4-89E9-50DD221A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78" y="3613083"/>
            <a:ext cx="349169" cy="3342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08157B6-516D-40A3-9144-AD52EF37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098" y="3234191"/>
            <a:ext cx="349169" cy="33426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2B168BC-68CB-4622-80A1-D817A783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948" y="3595369"/>
            <a:ext cx="349169" cy="3342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A899339-11CC-480E-9776-65D84B5D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84" y="3970155"/>
            <a:ext cx="336757" cy="326233"/>
          </a:xfrm>
          <a:prstGeom prst="rect">
            <a:avLst/>
          </a:prstGeom>
          <a:noFill/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8586077-53F7-4B7F-A94F-76A542C6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02" y="3978546"/>
            <a:ext cx="336757" cy="326233"/>
          </a:xfrm>
          <a:prstGeom prst="rect">
            <a:avLst/>
          </a:prstGeom>
          <a:noFill/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4E6F6C-38B3-40BC-9071-833463D0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84" y="4430413"/>
            <a:ext cx="336757" cy="326233"/>
          </a:xfrm>
          <a:prstGeom prst="rect">
            <a:avLst/>
          </a:prstGeom>
          <a:noFill/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A558D3D-BF20-45EF-93A2-3BC5E855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64" y="4436495"/>
            <a:ext cx="336757" cy="326233"/>
          </a:xfrm>
          <a:prstGeom prst="rect">
            <a:avLst/>
          </a:prstGeom>
          <a:noFill/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C9EC407-C0BD-4759-B4B1-DE6023748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704" y="4890428"/>
            <a:ext cx="349169" cy="3342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5EA51-C9DC-4CA5-965B-36777D8B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72" y="4890428"/>
            <a:ext cx="349169" cy="33426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F21954D-EE93-4BAF-9BEF-75A175B1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57" y="5325897"/>
            <a:ext cx="349169" cy="3342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614AEC1-3750-48D7-89C2-5976D4C3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75" y="5324747"/>
            <a:ext cx="349169" cy="3342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D6545B0-CAFB-4979-A7D6-56969021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948" y="4881511"/>
            <a:ext cx="349169" cy="33426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61C2F57-99A8-4663-A1F1-DF43ECD1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3254677"/>
            <a:ext cx="349169" cy="33426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F7DBD16-9F69-4D7A-B02C-921054E3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56" y="3258693"/>
            <a:ext cx="349169" cy="33426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694B6D4-1C34-469B-8B52-3D846E54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3614349"/>
            <a:ext cx="349169" cy="3342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7C09664-865B-4695-A9A6-A0212BBD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56" y="3618365"/>
            <a:ext cx="349169" cy="3342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B83E810-9375-4125-A552-5AEE7D3C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49" y="4887229"/>
            <a:ext cx="349169" cy="33426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BE7EA39-32BE-4B68-8A0B-8B329B2F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56" y="5348906"/>
            <a:ext cx="349169" cy="33426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911B69-3459-41E3-B293-899D2795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61" y="3974760"/>
            <a:ext cx="336757" cy="326233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660C263-D0CD-4DA3-8534-AF18E016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964" y="4426911"/>
            <a:ext cx="336757" cy="326233"/>
          </a:xfrm>
          <a:prstGeom prst="rect">
            <a:avLst/>
          </a:prstGeom>
          <a:noFill/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1367A0E-40A0-463F-B1D3-74B56056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44" y="3960923"/>
            <a:ext cx="336757" cy="326233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63F8C58-0581-4945-93C9-356C2B11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44" y="4468845"/>
            <a:ext cx="336757" cy="326233"/>
          </a:xfrm>
          <a:prstGeom prst="rect">
            <a:avLst/>
          </a:prstGeom>
          <a:noFill/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8D18296-F3F7-42E6-B498-B6466177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10" y="4887229"/>
            <a:ext cx="336757" cy="326233"/>
          </a:xfrm>
          <a:prstGeom prst="rect">
            <a:avLst/>
          </a:prstGeom>
          <a:noFill/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8081D5F-0C18-4046-80B0-FFAD48B0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05" y="5316405"/>
            <a:ext cx="336757" cy="326233"/>
          </a:xfrm>
          <a:prstGeom prst="rect">
            <a:avLst/>
          </a:prstGeom>
          <a:noFill/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2BFE30-3B54-4A90-85A5-06F49918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94" y="5311265"/>
            <a:ext cx="349169" cy="334266"/>
          </a:xfrm>
          <a:prstGeom prst="rect">
            <a:avLst/>
          </a:prstGeom>
        </p:spPr>
      </p:pic>
      <p:sp>
        <p:nvSpPr>
          <p:cNvPr id="76" name="Rectangle 9">
            <a:extLst>
              <a:ext uri="{FF2B5EF4-FFF2-40B4-BE49-F238E27FC236}">
                <a16:creationId xmlns:a16="http://schemas.microsoft.com/office/drawing/2014/main" id="{C0765ECD-260B-4697-BB9E-39409B806173}"/>
              </a:ext>
            </a:extLst>
          </p:cNvPr>
          <p:cNvSpPr/>
          <p:nvPr/>
        </p:nvSpPr>
        <p:spPr>
          <a:xfrm>
            <a:off x="8019814" y="2166775"/>
            <a:ext cx="114922" cy="2672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10">
            <a:extLst>
              <a:ext uri="{FF2B5EF4-FFF2-40B4-BE49-F238E27FC236}">
                <a16:creationId xmlns:a16="http://schemas.microsoft.com/office/drawing/2014/main" id="{FF74DC00-6D4A-4A2B-BFAD-78B2BB62BC7E}"/>
              </a:ext>
            </a:extLst>
          </p:cNvPr>
          <p:cNvSpPr/>
          <p:nvPr/>
        </p:nvSpPr>
        <p:spPr>
          <a:xfrm>
            <a:off x="8122305" y="2166775"/>
            <a:ext cx="114922" cy="2663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15E85A73-65DA-4533-8AA2-AE102AC6DE5F}"/>
              </a:ext>
            </a:extLst>
          </p:cNvPr>
          <p:cNvSpPr/>
          <p:nvPr/>
        </p:nvSpPr>
        <p:spPr>
          <a:xfrm>
            <a:off x="8217243" y="2165319"/>
            <a:ext cx="114922" cy="267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12">
            <a:extLst>
              <a:ext uri="{FF2B5EF4-FFF2-40B4-BE49-F238E27FC236}">
                <a16:creationId xmlns:a16="http://schemas.microsoft.com/office/drawing/2014/main" id="{136F0E16-C644-4EBD-927B-874F5E2E12C7}"/>
              </a:ext>
            </a:extLst>
          </p:cNvPr>
          <p:cNvSpPr/>
          <p:nvPr/>
        </p:nvSpPr>
        <p:spPr>
          <a:xfrm>
            <a:off x="8313758" y="2166775"/>
            <a:ext cx="114922" cy="2660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13">
            <a:extLst>
              <a:ext uri="{FF2B5EF4-FFF2-40B4-BE49-F238E27FC236}">
                <a16:creationId xmlns:a16="http://schemas.microsoft.com/office/drawing/2014/main" id="{C55DD989-96BF-4C05-B057-BD9B43D0435E}"/>
              </a:ext>
            </a:extLst>
          </p:cNvPr>
          <p:cNvSpPr/>
          <p:nvPr/>
        </p:nvSpPr>
        <p:spPr>
          <a:xfrm>
            <a:off x="8409013" y="2165320"/>
            <a:ext cx="114922" cy="268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DD07D333-A705-4298-B813-3E302427065F}"/>
              </a:ext>
            </a:extLst>
          </p:cNvPr>
          <p:cNvSpPr/>
          <p:nvPr/>
        </p:nvSpPr>
        <p:spPr>
          <a:xfrm>
            <a:off x="8744341" y="2044373"/>
            <a:ext cx="94633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DB64690-7FCC-4AF6-B207-531B0E95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47" y="3219623"/>
            <a:ext cx="336757" cy="326233"/>
          </a:xfrm>
          <a:prstGeom prst="rect">
            <a:avLst/>
          </a:prstGeom>
          <a:noFill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45B54E4-1EDD-468F-9C4D-327C9BF0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827" y="3575645"/>
            <a:ext cx="336757" cy="326233"/>
          </a:xfrm>
          <a:prstGeom prst="rect">
            <a:avLst/>
          </a:prstGeom>
          <a:noFill/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97F8572-38D7-4182-BA58-69580CF8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7" y="3960475"/>
            <a:ext cx="336757" cy="326233"/>
          </a:xfrm>
          <a:prstGeom prst="rect">
            <a:avLst/>
          </a:prstGeom>
          <a:noFill/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42E76DC-6AF7-4FF6-B7DF-F76CF0E3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846" y="4412770"/>
            <a:ext cx="336757" cy="326233"/>
          </a:xfrm>
          <a:prstGeom prst="rect">
            <a:avLst/>
          </a:prstGeom>
          <a:noFill/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493A063-2B64-4FC2-94B3-98468299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6" y="4876055"/>
            <a:ext cx="336757" cy="326233"/>
          </a:xfrm>
          <a:prstGeom prst="rect">
            <a:avLst/>
          </a:prstGeom>
          <a:noFill/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58F8CB-3361-4354-AC24-8C979E3D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01" y="5306154"/>
            <a:ext cx="336757" cy="326233"/>
          </a:xfrm>
          <a:prstGeom prst="rect">
            <a:avLst/>
          </a:prstGeom>
          <a:noFill/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59C2ADB-FD28-4103-B174-90CBE47D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07" y="5311265"/>
            <a:ext cx="336757" cy="326233"/>
          </a:xfrm>
          <a:prstGeom prst="rect">
            <a:avLst/>
          </a:prstGeom>
          <a:noFill/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C09B8EC-118B-4CE8-9EDC-D9F47232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833" y="3622382"/>
            <a:ext cx="336757" cy="326233"/>
          </a:xfrm>
          <a:prstGeom prst="rect">
            <a:avLst/>
          </a:prstGeom>
          <a:noFill/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EFC9401-9780-4801-BDA3-1F775D69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050" y="3249412"/>
            <a:ext cx="336757" cy="326233"/>
          </a:xfrm>
          <a:prstGeom prst="rect">
            <a:avLst/>
          </a:prstGeom>
          <a:noFill/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D147F07-58BE-4762-BEC2-883CF248BEED}"/>
              </a:ext>
            </a:extLst>
          </p:cNvPr>
          <p:cNvSpPr/>
          <p:nvPr/>
        </p:nvSpPr>
        <p:spPr>
          <a:xfrm rot="16200000">
            <a:off x="7836862" y="2126586"/>
            <a:ext cx="180622" cy="74787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apezoid 104">
            <a:extLst>
              <a:ext uri="{FF2B5EF4-FFF2-40B4-BE49-F238E27FC236}">
                <a16:creationId xmlns:a16="http://schemas.microsoft.com/office/drawing/2014/main" id="{D96E455A-E813-43B3-9393-9DDA4B7AB7C6}"/>
              </a:ext>
            </a:extLst>
          </p:cNvPr>
          <p:cNvSpPr/>
          <p:nvPr/>
        </p:nvSpPr>
        <p:spPr>
          <a:xfrm rot="5400000">
            <a:off x="8528879" y="2118927"/>
            <a:ext cx="180622" cy="87926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4A1A79-9D22-4540-A75A-67999C597C4A}"/>
              </a:ext>
            </a:extLst>
          </p:cNvPr>
          <p:cNvCxnSpPr>
            <a:cxnSpLocks/>
          </p:cNvCxnSpPr>
          <p:nvPr/>
        </p:nvCxnSpPr>
        <p:spPr>
          <a:xfrm>
            <a:off x="7972031" y="2108177"/>
            <a:ext cx="60264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30ED76B-A2DE-4FE6-8454-FC5F624CFE09}"/>
              </a:ext>
            </a:extLst>
          </p:cNvPr>
          <p:cNvCxnSpPr>
            <a:cxnSpLocks/>
          </p:cNvCxnSpPr>
          <p:nvPr/>
        </p:nvCxnSpPr>
        <p:spPr>
          <a:xfrm>
            <a:off x="8523935" y="2211239"/>
            <a:ext cx="5074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2B2611F-C614-4536-8414-BE3EF92687EF}"/>
              </a:ext>
            </a:extLst>
          </p:cNvPr>
          <p:cNvCxnSpPr>
            <a:cxnSpLocks/>
          </p:cNvCxnSpPr>
          <p:nvPr/>
        </p:nvCxnSpPr>
        <p:spPr>
          <a:xfrm>
            <a:off x="8657755" y="2158986"/>
            <a:ext cx="8173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095D7B-DC18-409F-8876-ADF84DB197B7}"/>
              </a:ext>
            </a:extLst>
          </p:cNvPr>
          <p:cNvCxnSpPr>
            <a:cxnSpLocks/>
          </p:cNvCxnSpPr>
          <p:nvPr/>
        </p:nvCxnSpPr>
        <p:spPr>
          <a:xfrm>
            <a:off x="7963196" y="2211220"/>
            <a:ext cx="5258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14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76" grpId="0" animBg="1"/>
      <p:bldP spid="82" grpId="0" animBg="1"/>
      <p:bldP spid="84" grpId="0" animBg="1"/>
      <p:bldP spid="89" grpId="0" animBg="1"/>
      <p:bldP spid="90" grpId="0" animBg="1"/>
      <p:bldP spid="91" grpId="0" animBg="1"/>
      <p:bldP spid="8" grpId="0" animBg="1"/>
      <p:bldP spid="10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Simulation Configuration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FE3D98E-3544-4484-B206-6F9A4D943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280644"/>
              </p:ext>
            </p:extLst>
          </p:nvPr>
        </p:nvGraphicFramePr>
        <p:xfrm>
          <a:off x="457200" y="1724025"/>
          <a:ext cx="8305800" cy="3337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885090">
                  <a:extLst>
                    <a:ext uri="{9D8B030D-6E8A-4147-A177-3AD203B41FA5}">
                      <a16:colId xmlns:a16="http://schemas.microsoft.com/office/drawing/2014/main" val="1289647296"/>
                    </a:ext>
                  </a:extLst>
                </a:gridCol>
                <a:gridCol w="5420710">
                  <a:extLst>
                    <a:ext uri="{9D8B030D-6E8A-4147-A177-3AD203B41FA5}">
                      <a16:colId xmlns:a16="http://schemas.microsoft.com/office/drawing/2014/main" val="37951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Wormhole router with a N-flit deep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5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VC-Shallow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1-flit VCs (max number of VCs)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4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VC-deep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N/2-flit deep and 4 N/4-flit deep VCs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9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SwapNoC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N-flit deep queue with Swaps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6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Simulation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Network-topology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nodes in 8x8 Mesh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15nm PDK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Garnet Network, gem5 simulator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9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4635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E0573B-009D-440D-9D66-44A8539F27E4}"/>
              </a:ext>
            </a:extLst>
          </p:cNvPr>
          <p:cNvSpPr/>
          <p:nvPr/>
        </p:nvSpPr>
        <p:spPr>
          <a:xfrm>
            <a:off x="2281862" y="1133475"/>
            <a:ext cx="41200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3579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sz="3200" dirty="0"/>
              <a:t>Performance with Synthetic Traffic - 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128"/>
            <a:ext cx="9153324" cy="52272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86907-F457-444A-97EB-6FC393BAA294}"/>
              </a:ext>
            </a:extLst>
          </p:cNvPr>
          <p:cNvSpPr/>
          <p:nvPr/>
        </p:nvSpPr>
        <p:spPr>
          <a:xfrm>
            <a:off x="933354" y="996645"/>
            <a:ext cx="74574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Multi-flit Packet (5 flit = 1 packet)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8383B-40C7-4F96-881F-D63DE4C8F4B7}"/>
              </a:ext>
            </a:extLst>
          </p:cNvPr>
          <p:cNvSpPr/>
          <p:nvPr/>
        </p:nvSpPr>
        <p:spPr>
          <a:xfrm rot="21444042">
            <a:off x="1462697" y="2865575"/>
            <a:ext cx="6467357" cy="175432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provides 80% improvement in throughput on average</a:t>
            </a:r>
          </a:p>
        </p:txBody>
      </p:sp>
    </p:spTree>
    <p:extLst>
      <p:ext uri="{BB962C8B-B14F-4D97-AF65-F5344CB8AC3E}">
        <p14:creationId xmlns:p14="http://schemas.microsoft.com/office/powerpoint/2010/main" val="42784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6C09-C908-43F6-88B0-2ED41596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14713"/>
            <a:ext cx="6693409" cy="442898"/>
          </a:xfrm>
        </p:spPr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C5E2F-AF32-47FA-8427-6649D920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4023-2362-4A11-8922-00EDF704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1EDB3-32CB-4E19-B7A2-EC32A560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95BFEBD-62F4-44DF-A326-9E73EC65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46424"/>
            <a:ext cx="4602879" cy="47857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F651E1-757C-4571-8CA4-9F6794586665}"/>
              </a:ext>
            </a:extLst>
          </p:cNvPr>
          <p:cNvSpPr/>
          <p:nvPr/>
        </p:nvSpPr>
        <p:spPr>
          <a:xfrm>
            <a:off x="1676400" y="1865871"/>
            <a:ext cx="481914" cy="205945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97235F-BE33-4ADA-95F1-72A74D89F7BE}"/>
              </a:ext>
            </a:extLst>
          </p:cNvPr>
          <p:cNvSpPr/>
          <p:nvPr/>
        </p:nvSpPr>
        <p:spPr>
          <a:xfrm>
            <a:off x="2137719" y="1470110"/>
            <a:ext cx="481914" cy="205945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2EDF29-A10C-4838-B156-784103ACAAFE}"/>
              </a:ext>
            </a:extLst>
          </p:cNvPr>
          <p:cNvSpPr/>
          <p:nvPr/>
        </p:nvSpPr>
        <p:spPr>
          <a:xfrm>
            <a:off x="5210987" y="1445623"/>
            <a:ext cx="3717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 Control options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403BE5-347F-4B7E-9711-4A46D4AD3211}"/>
              </a:ext>
            </a:extLst>
          </p:cNvPr>
          <p:cNvSpPr/>
          <p:nvPr/>
        </p:nvSpPr>
        <p:spPr>
          <a:xfrm>
            <a:off x="5210987" y="2658856"/>
            <a:ext cx="3717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Packet-based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Store and Forward, Virtual Cut-Through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FF50E-9103-412B-A5F7-C74208F16019}"/>
              </a:ext>
            </a:extLst>
          </p:cNvPr>
          <p:cNvSpPr/>
          <p:nvPr/>
        </p:nvSpPr>
        <p:spPr>
          <a:xfrm>
            <a:off x="5210987" y="1965857"/>
            <a:ext cx="371768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Circuit Switching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55C93A-655D-4E8C-8026-BA0C8058F6A5}"/>
              </a:ext>
            </a:extLst>
          </p:cNvPr>
          <p:cNvSpPr/>
          <p:nvPr/>
        </p:nvSpPr>
        <p:spPr>
          <a:xfrm>
            <a:off x="5301149" y="3591364"/>
            <a:ext cx="36275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Flit-based Flow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E.g., Wormhole, Virtual Channel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74A8707-C77C-40DB-9310-E87F39F41EDA}"/>
              </a:ext>
            </a:extLst>
          </p:cNvPr>
          <p:cNvSpPr/>
          <p:nvPr/>
        </p:nvSpPr>
        <p:spPr>
          <a:xfrm>
            <a:off x="5301148" y="4795520"/>
            <a:ext cx="2318851" cy="629920"/>
          </a:xfrm>
          <a:prstGeom prst="wedgeRectCallout">
            <a:avLst>
              <a:gd name="adj1" fmla="val -43776"/>
              <a:gd name="adj2" fmla="val -2052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popular for on-chip networks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89B21-ED08-4D5C-B1E5-5A4692E8420E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3782C-AF3B-49AE-AE53-D4733C0322F6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E541EE-9423-445E-8E50-8C5A9CC28A05}"/>
              </a:ext>
            </a:extLst>
          </p:cNvPr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/>
      <p:bldP spid="17" grpId="0"/>
      <p:bldP spid="18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sz="3200" dirty="0"/>
              <a:t>Performance with Synthetic Traffic - II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1" y="1882354"/>
            <a:ext cx="8903313" cy="22052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0687" y="3968935"/>
            <a:ext cx="876299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SwapNoC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provides about 15% improvement in throughput over wormhole and provide 40-50% more throughput over deep-VCs in edge_50 and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bit_rotation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AA242-567D-4788-B598-FB8EDB8CA905}"/>
              </a:ext>
            </a:extLst>
          </p:cNvPr>
          <p:cNvSpPr/>
          <p:nvPr/>
        </p:nvSpPr>
        <p:spPr>
          <a:xfrm>
            <a:off x="763603" y="1139023"/>
            <a:ext cx="77171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Single-flit Packet (1 flit = 1 packet)</a:t>
            </a:r>
          </a:p>
        </p:txBody>
      </p:sp>
    </p:spTree>
    <p:extLst>
      <p:ext uri="{BB962C8B-B14F-4D97-AF65-F5344CB8AC3E}">
        <p14:creationId xmlns:p14="http://schemas.microsoft.com/office/powerpoint/2010/main" val="24682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62"/>
            <a:ext cx="7760044" cy="913751"/>
          </a:xfrm>
        </p:spPr>
        <p:txBody>
          <a:bodyPr/>
          <a:lstStyle/>
          <a:p>
            <a:r>
              <a:rPr lang="en-US" dirty="0"/>
              <a:t>Full System simulation Result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591446"/>
            <a:ext cx="8878957" cy="2888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0255" y="4655353"/>
            <a:ext cx="82427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36 % reduction in runtime over both VCs and wormhole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credit_swap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random_swap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9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CB64-42F4-45CE-B133-9BD7F26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E98-DDE1-4857-92F9-2DDC357D6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Enter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SwapNoC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Policies</a:t>
            </a:r>
          </a:p>
          <a:p>
            <a:pPr lvl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Helvetica"/>
              </a:rPr>
              <a:t>Tail_Swap</a:t>
            </a:r>
          </a:p>
          <a:p>
            <a:pPr lvl="1"/>
            <a:r>
              <a:rPr lang="en-US" sz="2800">
                <a:solidFill>
                  <a:schemeClr val="accent6">
                    <a:lumMod val="40000"/>
                    <a:lumOff val="60000"/>
                  </a:schemeClr>
                </a:solidFill>
              </a:rPr>
              <a:t>Credit_Swap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Random_Swap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Comparision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to VCs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Evaluation and Results</a:t>
            </a:r>
          </a:p>
          <a:p>
            <a:r>
              <a:rPr lang="en-US" b="1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C2C0-112E-4B78-9BF4-2E3B8F3C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0418D-B7D2-4426-98CA-1555869D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BFC6-5B75-45BA-B6B6-7AD75377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0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365"/>
            <a:ext cx="7760044" cy="67484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89B82-1642-4183-BDA1-93BB4916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Wormhole routers are area and power efficient but don’t give high performance</a:t>
            </a:r>
          </a:p>
          <a:p>
            <a:r>
              <a:rPr lang="en-US" dirty="0"/>
              <a:t>VCs are good for performance but comes with overhead of area and power</a:t>
            </a:r>
          </a:p>
          <a:p>
            <a:r>
              <a:rPr lang="en-US" dirty="0"/>
              <a:t>VC routers have more timing critical path than wormhole</a:t>
            </a:r>
          </a:p>
          <a:p>
            <a:r>
              <a:rPr lang="en-US" dirty="0" err="1"/>
              <a:t>SwapNoC</a:t>
            </a:r>
            <a:r>
              <a:rPr lang="en-US" dirty="0"/>
              <a:t> marries the benefit of wormhole router with performance of VCs at modest area and power cost.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C1769-D722-4046-AE78-59B2114D3533}"/>
              </a:ext>
            </a:extLst>
          </p:cNvPr>
          <p:cNvSpPr/>
          <p:nvPr/>
        </p:nvSpPr>
        <p:spPr>
          <a:xfrm>
            <a:off x="2755162" y="5355040"/>
            <a:ext cx="38138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2E2CEA-1678-4594-A73D-5E96AE8D6257}"/>
              </a:ext>
            </a:extLst>
          </p:cNvPr>
          <p:cNvSpPr txBox="1">
            <a:spLocks/>
          </p:cNvSpPr>
          <p:nvPr/>
        </p:nvSpPr>
        <p:spPr>
          <a:xfrm>
            <a:off x="457200" y="353412"/>
            <a:ext cx="7760044" cy="6748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0041"/>
                </a:solidFill>
                <a:latin typeface="Helvetica" panose="020B0500000000000000" pitchFamily="34" charset="0"/>
                <a:ea typeface="+mj-ea"/>
                <a:cs typeface="Tahoma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236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Wormhole Flow Control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4" descr="Large checker board"/>
          <p:cNvSpPr>
            <a:spLocks noChangeArrowheads="1"/>
          </p:cNvSpPr>
          <p:nvPr/>
        </p:nvSpPr>
        <p:spPr bwMode="auto">
          <a:xfrm>
            <a:off x="4758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8" name="Rectangle 5" descr="Large checker board"/>
          <p:cNvSpPr>
            <a:spLocks noChangeArrowheads="1"/>
          </p:cNvSpPr>
          <p:nvPr/>
        </p:nvSpPr>
        <p:spPr bwMode="auto">
          <a:xfrm>
            <a:off x="19236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9" name="Rectangle 6" descr="Large checker board"/>
          <p:cNvSpPr>
            <a:spLocks noChangeArrowheads="1"/>
          </p:cNvSpPr>
          <p:nvPr/>
        </p:nvSpPr>
        <p:spPr bwMode="auto">
          <a:xfrm>
            <a:off x="3371414" y="28167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0" name="Rectangle 7" descr="Large checker board"/>
          <p:cNvSpPr>
            <a:spLocks noChangeArrowheads="1"/>
          </p:cNvSpPr>
          <p:nvPr/>
        </p:nvSpPr>
        <p:spPr bwMode="auto">
          <a:xfrm>
            <a:off x="3371414" y="4035949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1" name="Rectangle 8" descr="Large checker board"/>
          <p:cNvSpPr>
            <a:spLocks noChangeArrowheads="1"/>
          </p:cNvSpPr>
          <p:nvPr/>
        </p:nvSpPr>
        <p:spPr bwMode="auto">
          <a:xfrm>
            <a:off x="4758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2" name="Rectangle 9" descr="Large checker board"/>
          <p:cNvSpPr>
            <a:spLocks noChangeArrowheads="1"/>
          </p:cNvSpPr>
          <p:nvPr/>
        </p:nvSpPr>
        <p:spPr bwMode="auto">
          <a:xfrm>
            <a:off x="4819214" y="2816749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3" name="Rectangle 10" descr="Large checker board"/>
          <p:cNvSpPr>
            <a:spLocks noChangeArrowheads="1"/>
          </p:cNvSpPr>
          <p:nvPr/>
        </p:nvSpPr>
        <p:spPr bwMode="auto">
          <a:xfrm>
            <a:off x="3371414" y="5255149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4" name="Rectangle 11" descr="Large checker board"/>
          <p:cNvSpPr>
            <a:spLocks noChangeArrowheads="1"/>
          </p:cNvSpPr>
          <p:nvPr/>
        </p:nvSpPr>
        <p:spPr bwMode="auto">
          <a:xfrm>
            <a:off x="4758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5" name="Rectangle 12" descr="Large checker board"/>
          <p:cNvSpPr>
            <a:spLocks noChangeArrowheads="1"/>
          </p:cNvSpPr>
          <p:nvPr/>
        </p:nvSpPr>
        <p:spPr bwMode="auto">
          <a:xfrm>
            <a:off x="19236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0092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4570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0092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570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0092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4570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044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044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1522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1522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6000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36000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30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568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0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4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808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04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28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522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286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524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62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00014" y="28167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71414" y="4112149"/>
            <a:ext cx="5334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Rectangle 7" descr="Large checker board"/>
          <p:cNvSpPr>
            <a:spLocks noChangeArrowheads="1"/>
          </p:cNvSpPr>
          <p:nvPr/>
        </p:nvSpPr>
        <p:spPr bwMode="auto">
          <a:xfrm>
            <a:off x="33714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2" name="Rectangle 8" descr="Large checker board"/>
          <p:cNvSpPr>
            <a:spLocks noChangeArrowheads="1"/>
          </p:cNvSpPr>
          <p:nvPr/>
        </p:nvSpPr>
        <p:spPr bwMode="auto">
          <a:xfrm>
            <a:off x="4758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3" name="Rectangle 9" descr="Large checker board"/>
          <p:cNvSpPr>
            <a:spLocks noChangeArrowheads="1"/>
          </p:cNvSpPr>
          <p:nvPr/>
        </p:nvSpPr>
        <p:spPr bwMode="auto">
          <a:xfrm>
            <a:off x="19236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10092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24570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>
            <a:off x="7044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>
            <a:off x="21522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>
            <a:off x="36000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9" name="Rectangle 7" descr="Large checker board"/>
          <p:cNvSpPr>
            <a:spLocks noChangeArrowheads="1"/>
          </p:cNvSpPr>
          <p:nvPr/>
        </p:nvSpPr>
        <p:spPr bwMode="auto">
          <a:xfrm>
            <a:off x="48192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0" name="Rectangle 10" descr="Large checker board"/>
          <p:cNvSpPr>
            <a:spLocks noChangeArrowheads="1"/>
          </p:cNvSpPr>
          <p:nvPr/>
        </p:nvSpPr>
        <p:spPr bwMode="auto">
          <a:xfrm>
            <a:off x="4819214" y="52551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3904814" y="42645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3904814" y="54837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5047814" y="45693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4" name="Rectangle 7" descr="Large checker board"/>
          <p:cNvSpPr>
            <a:spLocks noChangeArrowheads="1"/>
          </p:cNvSpPr>
          <p:nvPr/>
        </p:nvSpPr>
        <p:spPr bwMode="auto">
          <a:xfrm>
            <a:off x="1923614" y="40359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904814" y="30453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5047814" y="33501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7" name="Rectangle 7" descr="Large checker board"/>
          <p:cNvSpPr>
            <a:spLocks noChangeArrowheads="1"/>
          </p:cNvSpPr>
          <p:nvPr/>
        </p:nvSpPr>
        <p:spPr bwMode="auto">
          <a:xfrm>
            <a:off x="4819214" y="15975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3904814" y="18261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047814" y="21309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82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520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75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9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371414" y="4493149"/>
            <a:ext cx="5334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71414" y="44169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71414" y="43407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71414" y="42645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71414" y="41883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0760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999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923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474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238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476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371414" y="28167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6" name="Rounded Rectangular Callout 75"/>
          <p:cNvSpPr/>
          <p:nvPr/>
        </p:nvSpPr>
        <p:spPr>
          <a:xfrm>
            <a:off x="4321567" y="4982142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Blocked by other packets</a:t>
            </a:r>
          </a:p>
        </p:txBody>
      </p:sp>
      <p:sp>
        <p:nvSpPr>
          <p:cNvPr id="77" name="Rounded Rectangular Callout 76"/>
          <p:cNvSpPr/>
          <p:nvPr/>
        </p:nvSpPr>
        <p:spPr>
          <a:xfrm>
            <a:off x="4819213" y="1291118"/>
            <a:ext cx="2649647" cy="1036637"/>
          </a:xfrm>
          <a:prstGeom prst="wedgeRoundRectCallout">
            <a:avLst>
              <a:gd name="adj1" fmla="val -75595"/>
              <a:gd name="adj2" fmla="val 115180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Channel idle but red packet blocked behind blue</a:t>
            </a:r>
          </a:p>
        </p:txBody>
      </p:sp>
      <p:sp>
        <p:nvSpPr>
          <p:cNvPr id="78" name="Rounded Rectangular Callout 77"/>
          <p:cNvSpPr/>
          <p:nvPr/>
        </p:nvSpPr>
        <p:spPr>
          <a:xfrm>
            <a:off x="5047814" y="3593830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Buffer full: blue cannot proceed</a:t>
            </a:r>
          </a:p>
        </p:txBody>
      </p:sp>
      <p:sp>
        <p:nvSpPr>
          <p:cNvPr id="79" name="Rounded Rectangular Callout 78"/>
          <p:cNvSpPr/>
          <p:nvPr/>
        </p:nvSpPr>
        <p:spPr>
          <a:xfrm>
            <a:off x="1390214" y="1160851"/>
            <a:ext cx="2438400" cy="1168535"/>
          </a:xfrm>
          <a:prstGeom prst="wedgeRoundRectCallout">
            <a:avLst>
              <a:gd name="adj1" fmla="val 10914"/>
              <a:gd name="adj2" fmla="val 116404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Red holds this channel: channel remains idle until red proceeds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71658" y="2738697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Red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235855" y="5734486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Blue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392858" y="2451602"/>
            <a:ext cx="2681237" cy="36933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6 flit buffers/input port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93414" y="4957522"/>
            <a:ext cx="244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ahoma"/>
                <a:cs typeface="Tahoma"/>
              </a:rPr>
              <a:t>“Head-of-Line Blocking”</a:t>
            </a:r>
          </a:p>
        </p:txBody>
      </p:sp>
    </p:spTree>
    <p:extLst>
      <p:ext uri="{BB962C8B-B14F-4D97-AF65-F5344CB8AC3E}">
        <p14:creationId xmlns:p14="http://schemas.microsoft.com/office/powerpoint/2010/main" val="315672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Wormhole Flow Control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More efficient buffer utilization (good for on-chip)</a:t>
            </a:r>
          </a:p>
          <a:p>
            <a:pPr lvl="1"/>
            <a:r>
              <a:rPr lang="en-US" dirty="0"/>
              <a:t>Low latency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Poor link utilization: if head flit becomes blocked, all links spanning length of packet are idle</a:t>
            </a:r>
          </a:p>
          <a:p>
            <a:pPr lvl="1"/>
            <a:r>
              <a:rPr lang="en-US" dirty="0"/>
              <a:t>Cannot be re-allocated to different packet</a:t>
            </a:r>
          </a:p>
          <a:p>
            <a:pPr lvl="1"/>
            <a:r>
              <a:rPr lang="en-US" dirty="0"/>
              <a:t>Suffers from head of line (HOL) blocking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9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1462"/>
            <a:ext cx="8085628" cy="913751"/>
          </a:xfrm>
        </p:spPr>
        <p:txBody>
          <a:bodyPr/>
          <a:lstStyle/>
          <a:p>
            <a:r>
              <a:rPr lang="en-US" dirty="0"/>
              <a:t>Virtual Channel Flow Control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15,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Mayank Parasar, School of Electrical and Computer Engineering, Georgia 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4" descr="Large checker board"/>
          <p:cNvSpPr>
            <a:spLocks noChangeArrowheads="1"/>
          </p:cNvSpPr>
          <p:nvPr/>
        </p:nvSpPr>
        <p:spPr bwMode="auto">
          <a:xfrm>
            <a:off x="4739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8" name="Rectangle 5" descr="Large checker board"/>
          <p:cNvSpPr>
            <a:spLocks noChangeArrowheads="1"/>
          </p:cNvSpPr>
          <p:nvPr/>
        </p:nvSpPr>
        <p:spPr bwMode="auto">
          <a:xfrm>
            <a:off x="19217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9" name="Rectangle 6" descr="Large checker board"/>
          <p:cNvSpPr>
            <a:spLocks noChangeArrowheads="1"/>
          </p:cNvSpPr>
          <p:nvPr/>
        </p:nvSpPr>
        <p:spPr bwMode="auto">
          <a:xfrm>
            <a:off x="3369508" y="26615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0" name="Rectangle 7" descr="Large checker board"/>
          <p:cNvSpPr>
            <a:spLocks noChangeArrowheads="1"/>
          </p:cNvSpPr>
          <p:nvPr/>
        </p:nvSpPr>
        <p:spPr bwMode="auto">
          <a:xfrm>
            <a:off x="3369508" y="3880715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1" name="Rectangle 8" descr="Large checker board"/>
          <p:cNvSpPr>
            <a:spLocks noChangeArrowheads="1"/>
          </p:cNvSpPr>
          <p:nvPr/>
        </p:nvSpPr>
        <p:spPr bwMode="auto">
          <a:xfrm>
            <a:off x="4739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2" name="Rectangle 9" descr="Large checker board"/>
          <p:cNvSpPr>
            <a:spLocks noChangeArrowheads="1"/>
          </p:cNvSpPr>
          <p:nvPr/>
        </p:nvSpPr>
        <p:spPr bwMode="auto">
          <a:xfrm>
            <a:off x="4817308" y="2661515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3" name="Rectangle 10" descr="Large checker board"/>
          <p:cNvSpPr>
            <a:spLocks noChangeArrowheads="1"/>
          </p:cNvSpPr>
          <p:nvPr/>
        </p:nvSpPr>
        <p:spPr bwMode="auto">
          <a:xfrm>
            <a:off x="3369508" y="5099915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4" name="Rectangle 11" descr="Large checker board"/>
          <p:cNvSpPr>
            <a:spLocks noChangeArrowheads="1"/>
          </p:cNvSpPr>
          <p:nvPr/>
        </p:nvSpPr>
        <p:spPr bwMode="auto">
          <a:xfrm>
            <a:off x="4739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5" name="Rectangle 12" descr="Large checker board"/>
          <p:cNvSpPr>
            <a:spLocks noChangeArrowheads="1"/>
          </p:cNvSpPr>
          <p:nvPr/>
        </p:nvSpPr>
        <p:spPr bwMode="auto">
          <a:xfrm>
            <a:off x="19217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0073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4551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0073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551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0073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4551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7025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025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1503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1503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5981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35981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11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549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8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2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789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02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26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503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267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505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43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98108" y="2661515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98108" y="4185515"/>
            <a:ext cx="3048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41" name="Rectangle 7" descr="Large checker board"/>
          <p:cNvSpPr>
            <a:spLocks noChangeArrowheads="1"/>
          </p:cNvSpPr>
          <p:nvPr/>
        </p:nvSpPr>
        <p:spPr bwMode="auto">
          <a:xfrm>
            <a:off x="33695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2" name="Rectangle 8" descr="Large checker board"/>
          <p:cNvSpPr>
            <a:spLocks noChangeArrowheads="1"/>
          </p:cNvSpPr>
          <p:nvPr/>
        </p:nvSpPr>
        <p:spPr bwMode="auto">
          <a:xfrm>
            <a:off x="4739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3" name="Rectangle 9" descr="Large checker board"/>
          <p:cNvSpPr>
            <a:spLocks noChangeArrowheads="1"/>
          </p:cNvSpPr>
          <p:nvPr/>
        </p:nvSpPr>
        <p:spPr bwMode="auto">
          <a:xfrm>
            <a:off x="19217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4" name="Line 15"/>
          <p:cNvSpPr>
            <a:spLocks noChangeShapeType="1"/>
          </p:cNvSpPr>
          <p:nvPr/>
        </p:nvSpPr>
        <p:spPr bwMode="auto">
          <a:xfrm>
            <a:off x="10073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>
            <a:off x="24551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>
            <a:off x="7025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>
            <a:off x="21503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8" name="Line 24"/>
          <p:cNvSpPr>
            <a:spLocks noChangeShapeType="1"/>
          </p:cNvSpPr>
          <p:nvPr/>
        </p:nvSpPr>
        <p:spPr bwMode="auto">
          <a:xfrm>
            <a:off x="35981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49" name="Rectangle 7" descr="Large checker board"/>
          <p:cNvSpPr>
            <a:spLocks noChangeArrowheads="1"/>
          </p:cNvSpPr>
          <p:nvPr/>
        </p:nvSpPr>
        <p:spPr bwMode="auto">
          <a:xfrm>
            <a:off x="48173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0" name="Rectangle 10" descr="Large checker board"/>
          <p:cNvSpPr>
            <a:spLocks noChangeArrowheads="1"/>
          </p:cNvSpPr>
          <p:nvPr/>
        </p:nvSpPr>
        <p:spPr bwMode="auto">
          <a:xfrm>
            <a:off x="4817308" y="50999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3902908" y="41093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>
            <a:off x="3902908" y="53285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3" name="Line 24"/>
          <p:cNvSpPr>
            <a:spLocks noChangeShapeType="1"/>
          </p:cNvSpPr>
          <p:nvPr/>
        </p:nvSpPr>
        <p:spPr bwMode="auto">
          <a:xfrm>
            <a:off x="5045908" y="44141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4" name="Rectangle 7" descr="Large checker board"/>
          <p:cNvSpPr>
            <a:spLocks noChangeArrowheads="1"/>
          </p:cNvSpPr>
          <p:nvPr/>
        </p:nvSpPr>
        <p:spPr bwMode="auto">
          <a:xfrm>
            <a:off x="1921708" y="38807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>
            <a:off x="3902908" y="28901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5045908" y="31949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7" name="Rectangle 7" descr="Large checker board"/>
          <p:cNvSpPr>
            <a:spLocks noChangeArrowheads="1"/>
          </p:cNvSpPr>
          <p:nvPr/>
        </p:nvSpPr>
        <p:spPr bwMode="auto">
          <a:xfrm>
            <a:off x="4817308" y="1442315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>
            <a:off x="3902908" y="1670915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5045908" y="1975715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1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549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8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2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98108" y="4337915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69508" y="43379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69508" y="42617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369508" y="4185515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789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02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26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50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267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750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74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5045908" y="3438596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Buffer full: blue cannot proceed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598108" y="4261715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2745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1983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122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98108" y="2890115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81" name="Rounded Rectangular Callout 80"/>
          <p:cNvSpPr/>
          <p:nvPr/>
        </p:nvSpPr>
        <p:spPr>
          <a:xfrm>
            <a:off x="4321567" y="4826567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Blocked by other packets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71658" y="2583122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Red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235855" y="5578911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ahoma"/>
                <a:cs typeface="Tahoma"/>
              </a:rPr>
              <a:t>Dest</a:t>
            </a:r>
            <a:r>
              <a:rPr lang="en-US" dirty="0">
                <a:latin typeface="Tahoma"/>
                <a:cs typeface="Tahoma"/>
              </a:rPr>
              <a:t> for Blue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392858" y="2296027"/>
            <a:ext cx="2681237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6 flit buffers/input port</a:t>
            </a:r>
          </a:p>
          <a:p>
            <a:r>
              <a:rPr lang="en-US" dirty="0">
                <a:latin typeface="Tahoma"/>
                <a:cs typeface="Tahoma"/>
              </a:rPr>
              <a:t>3 flit buffers/VC</a:t>
            </a:r>
          </a:p>
        </p:txBody>
      </p:sp>
    </p:spTree>
    <p:extLst>
      <p:ext uri="{BB962C8B-B14F-4D97-AF65-F5344CB8AC3E}">
        <p14:creationId xmlns:p14="http://schemas.microsoft.com/office/powerpoint/2010/main" val="2629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C8EC-ADAB-4DD7-847D-EF646621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VC - Shallow VC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351DC-2AD0-4CD2-974B-D95A4496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2E3CC-3E1D-4061-8989-81B4F70D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6D2A-7F64-4B54-BF79-F014CDCE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671AA22E-A11E-46AB-9210-A7BDBC9F7ED2}"/>
              </a:ext>
            </a:extLst>
          </p:cNvPr>
          <p:cNvGrpSpPr/>
          <p:nvPr/>
        </p:nvGrpSpPr>
        <p:grpSpPr>
          <a:xfrm>
            <a:off x="577765" y="1847810"/>
            <a:ext cx="3045777" cy="2687016"/>
            <a:chOff x="577765" y="2297141"/>
            <a:chExt cx="3045777" cy="268701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51F9EA6-112B-49B4-8FB0-E618842A9BE5}"/>
                </a:ext>
              </a:extLst>
            </p:cNvPr>
            <p:cNvGrpSpPr/>
            <p:nvPr/>
          </p:nvGrpSpPr>
          <p:grpSpPr>
            <a:xfrm>
              <a:off x="577765" y="2297141"/>
              <a:ext cx="3045777" cy="2687016"/>
              <a:chOff x="5875523" y="1691617"/>
              <a:chExt cx="3045777" cy="2687016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AAB02504-A475-4435-BB30-CE5152D3D5A6}"/>
                  </a:ext>
                </a:extLst>
              </p:cNvPr>
              <p:cNvSpPr/>
              <p:nvPr/>
            </p:nvSpPr>
            <p:spPr>
              <a:xfrm>
                <a:off x="5875523" y="3349150"/>
                <a:ext cx="66717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Buffers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FCE5970-0A04-4F8F-A082-8158C1B1C06E}"/>
                  </a:ext>
                </a:extLst>
              </p:cNvPr>
              <p:cNvGrpSpPr/>
              <p:nvPr/>
            </p:nvGrpSpPr>
            <p:grpSpPr>
              <a:xfrm>
                <a:off x="5953354" y="1691617"/>
                <a:ext cx="2967946" cy="2687016"/>
                <a:chOff x="5276298" y="1913321"/>
                <a:chExt cx="2395330" cy="220994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005F2A1-002C-4F49-8920-6709F80A8B4B}"/>
                    </a:ext>
                  </a:extLst>
                </p:cNvPr>
                <p:cNvSpPr/>
                <p:nvPr/>
              </p:nvSpPr>
              <p:spPr>
                <a:xfrm>
                  <a:off x="5276298" y="1913321"/>
                  <a:ext cx="2395330" cy="220994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FFE0C6C-7E7A-47AF-B759-CC98CCD92BCF}"/>
                    </a:ext>
                  </a:extLst>
                </p:cNvPr>
                <p:cNvSpPr/>
                <p:nvPr/>
              </p:nvSpPr>
              <p:spPr>
                <a:xfrm>
                  <a:off x="6193432" y="2712723"/>
                  <a:ext cx="603023" cy="63300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FCDF8C4-00CD-4EA0-92E4-1811EB4F7457}"/>
                    </a:ext>
                  </a:extLst>
                </p:cNvPr>
                <p:cNvCxnSpPr>
                  <a:cxnSpLocks/>
                  <a:stCxn id="249" idx="2"/>
                  <a:endCxn id="9" idx="1"/>
                </p:cNvCxnSpPr>
                <p:nvPr/>
              </p:nvCxnSpPr>
              <p:spPr>
                <a:xfrm flipV="1">
                  <a:off x="5809937" y="3029227"/>
                  <a:ext cx="383496" cy="15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A701012-CBE8-4CC2-B567-29442ACAB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3396" y="2584120"/>
                  <a:ext cx="160752" cy="1637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CD2E9199-E409-48C6-8CD9-3278D2FBB637}"/>
                    </a:ext>
                  </a:extLst>
                </p:cNvPr>
                <p:cNvCxnSpPr>
                  <a:cxnSpLocks/>
                  <a:stCxn id="250" idx="2"/>
                  <a:endCxn id="9" idx="3"/>
                </p:cNvCxnSpPr>
                <p:nvPr/>
              </p:nvCxnSpPr>
              <p:spPr>
                <a:xfrm flipH="1">
                  <a:off x="6796455" y="3026130"/>
                  <a:ext cx="349432" cy="30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4B74F5AF-08EC-46FF-9714-28E89B7242E3}"/>
                    </a:ext>
                  </a:extLst>
                </p:cNvPr>
                <p:cNvCxnSpPr>
                  <a:cxnSpLocks/>
                  <a:stCxn id="246" idx="2"/>
                  <a:endCxn id="9" idx="0"/>
                </p:cNvCxnSpPr>
                <p:nvPr/>
              </p:nvCxnSpPr>
              <p:spPr>
                <a:xfrm>
                  <a:off x="6493660" y="2448124"/>
                  <a:ext cx="865" cy="264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98AEE58-2AA4-4405-961E-4FBDCB3C2BE8}"/>
                    </a:ext>
                  </a:extLst>
                </p:cNvPr>
                <p:cNvCxnSpPr>
                  <a:cxnSpLocks/>
                  <a:stCxn id="248" idx="2"/>
                  <a:endCxn id="9" idx="2"/>
                </p:cNvCxnSpPr>
                <p:nvPr/>
              </p:nvCxnSpPr>
              <p:spPr>
                <a:xfrm flipH="1" flipV="1">
                  <a:off x="6494243" y="3345736"/>
                  <a:ext cx="4625" cy="270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Diagonal Stripe 245">
                <a:extLst>
                  <a:ext uri="{FF2B5EF4-FFF2-40B4-BE49-F238E27FC236}">
                    <a16:creationId xmlns:a16="http://schemas.microsoft.com/office/drawing/2014/main" id="{9B227E5B-FD97-40BE-A298-9EAEB611D74E}"/>
                  </a:ext>
                </a:extLst>
              </p:cNvPr>
              <p:cNvSpPr/>
              <p:nvPr/>
            </p:nvSpPr>
            <p:spPr>
              <a:xfrm rot="13535541">
                <a:off x="7272980" y="2006116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Diagonal Stripe 246">
                <a:extLst>
                  <a:ext uri="{FF2B5EF4-FFF2-40B4-BE49-F238E27FC236}">
                    <a16:creationId xmlns:a16="http://schemas.microsoft.com/office/drawing/2014/main" id="{739CD44B-0989-45A1-87CA-46D6AE6D2C76}"/>
                  </a:ext>
                </a:extLst>
              </p:cNvPr>
              <p:cNvSpPr/>
              <p:nvPr/>
            </p:nvSpPr>
            <p:spPr>
              <a:xfrm rot="10800000">
                <a:off x="6565629" y="2246663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Diagonal Stripe 247">
                <a:extLst>
                  <a:ext uri="{FF2B5EF4-FFF2-40B4-BE49-F238E27FC236}">
                    <a16:creationId xmlns:a16="http://schemas.microsoft.com/office/drawing/2014/main" id="{FD99117E-F873-405E-8D8F-6E3B0F2C66C5}"/>
                  </a:ext>
                </a:extLst>
              </p:cNvPr>
              <p:cNvSpPr/>
              <p:nvPr/>
            </p:nvSpPr>
            <p:spPr>
              <a:xfrm rot="2790891">
                <a:off x="7271010" y="370263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Diagonal Stripe 248">
                <a:extLst>
                  <a:ext uri="{FF2B5EF4-FFF2-40B4-BE49-F238E27FC236}">
                    <a16:creationId xmlns:a16="http://schemas.microsoft.com/office/drawing/2014/main" id="{9145B5DC-D746-4A12-BF35-E00F4C7DA3D4}"/>
                  </a:ext>
                </a:extLst>
              </p:cNvPr>
              <p:cNvSpPr/>
              <p:nvPr/>
            </p:nvSpPr>
            <p:spPr>
              <a:xfrm rot="8102007">
                <a:off x="6284012" y="285064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Diagonal Stripe 249">
                <a:extLst>
                  <a:ext uri="{FF2B5EF4-FFF2-40B4-BE49-F238E27FC236}">
                    <a16:creationId xmlns:a16="http://schemas.microsoft.com/office/drawing/2014/main" id="{15459FD0-1D99-422D-9360-82D7135D1681}"/>
                  </a:ext>
                </a:extLst>
              </p:cNvPr>
              <p:cNvSpPr/>
              <p:nvPr/>
            </p:nvSpPr>
            <p:spPr>
              <a:xfrm rot="18900000">
                <a:off x="8215332" y="2848725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91E29482-C721-4F3E-B645-9ED89D4D4A73}"/>
                  </a:ext>
                </a:extLst>
              </p:cNvPr>
              <p:cNvGrpSpPr/>
              <p:nvPr/>
            </p:nvGrpSpPr>
            <p:grpSpPr>
              <a:xfrm>
                <a:off x="7288225" y="2689181"/>
                <a:ext cx="363384" cy="492066"/>
                <a:chOff x="4238898" y="2343739"/>
                <a:chExt cx="363384" cy="492066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F2BEB1F-F415-420D-9C8F-C475F7551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6044" y="2343739"/>
                  <a:ext cx="356238" cy="48869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83AC457-1194-455B-A1C3-3DA9FDF70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8898" y="2345291"/>
                  <a:ext cx="354438" cy="49051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030A67B5-0C47-4FE1-A55D-5DED004F5648}"/>
                  </a:ext>
                </a:extLst>
              </p:cNvPr>
              <p:cNvSpPr/>
              <p:nvPr/>
            </p:nvSpPr>
            <p:spPr>
              <a:xfrm>
                <a:off x="7985963" y="1863891"/>
                <a:ext cx="747179" cy="3151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33CC"/>
                    </a:solidFill>
                  </a:rPr>
                  <a:t>Control</a:t>
                </a:r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D77CE025-35D2-4B44-8050-6DCC1D386329}"/>
                  </a:ext>
                </a:extLst>
              </p:cNvPr>
              <p:cNvSpPr/>
              <p:nvPr/>
            </p:nvSpPr>
            <p:spPr>
              <a:xfrm>
                <a:off x="7201994" y="3134287"/>
                <a:ext cx="534122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0" cap="none" spc="0" dirty="0" err="1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Xbar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FCBD253-59E4-4D6D-8AF2-65B22D684D74}"/>
                  </a:ext>
                </a:extLst>
              </p:cNvPr>
              <p:cNvSpPr/>
              <p:nvPr/>
            </p:nvSpPr>
            <p:spPr>
              <a:xfrm>
                <a:off x="8128341" y="4073265"/>
                <a:ext cx="67037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Router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102C7E2E-D0AE-40CE-B1DE-01AEA09D418A}"/>
                </a:ext>
              </a:extLst>
            </p:cNvPr>
            <p:cNvSpPr/>
            <p:nvPr/>
          </p:nvSpPr>
          <p:spPr>
            <a:xfrm>
              <a:off x="605577" y="3921316"/>
              <a:ext cx="66717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Buffers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5699CE8F-0F28-45F1-A54C-AB591AED751B}"/>
                </a:ext>
              </a:extLst>
            </p:cNvPr>
            <p:cNvGrpSpPr/>
            <p:nvPr/>
          </p:nvGrpSpPr>
          <p:grpSpPr>
            <a:xfrm>
              <a:off x="680743" y="3418687"/>
              <a:ext cx="478335" cy="187639"/>
              <a:chOff x="4295837" y="3717924"/>
              <a:chExt cx="478335" cy="187639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5D2EBD-32EC-48DC-B376-80DDBAD2D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C1105192-32EF-4950-8C15-E8D26DC018CB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DD07A0B8-8F75-4FE8-9840-558804969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18C1FA6E-86CB-416D-B1BD-5DEC57A32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D186ABF-3D5B-4EBE-B250-73E3A5F8B191}"/>
                </a:ext>
              </a:extLst>
            </p:cNvPr>
            <p:cNvGrpSpPr/>
            <p:nvPr/>
          </p:nvGrpSpPr>
          <p:grpSpPr>
            <a:xfrm>
              <a:off x="679634" y="3688553"/>
              <a:ext cx="478335" cy="187639"/>
              <a:chOff x="4295837" y="3717924"/>
              <a:chExt cx="478335" cy="187639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8911CF25-A18E-446D-9A24-298840489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2D311B46-5125-40C0-B3E2-45E607DF1F64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166854E-B432-4278-99FD-29B5B02E7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3B30E90B-D74D-4A7B-8F5B-229CEE140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5166EB8-8C0D-4552-88E0-02C3D8278B46}"/>
                </a:ext>
              </a:extLst>
            </p:cNvPr>
            <p:cNvGrpSpPr/>
            <p:nvPr/>
          </p:nvGrpSpPr>
          <p:grpSpPr>
            <a:xfrm rot="16200000">
              <a:off x="2090659" y="2458025"/>
              <a:ext cx="441580" cy="187639"/>
              <a:chOff x="4295837" y="3717924"/>
              <a:chExt cx="478335" cy="187639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7973B60-0EF9-4169-8E99-02DC2D84C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69A74C5D-C8E1-4309-B54F-F89654F2889F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46EDDDFA-A450-42D6-B9BF-0AEA62BC6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9DD0A5F7-B496-47B9-B08A-D345D3330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4620660-32CB-4481-91FA-AFF58CD26678}"/>
                </a:ext>
              </a:extLst>
            </p:cNvPr>
            <p:cNvGrpSpPr/>
            <p:nvPr/>
          </p:nvGrpSpPr>
          <p:grpSpPr>
            <a:xfrm>
              <a:off x="3135018" y="3432106"/>
              <a:ext cx="478335" cy="187639"/>
              <a:chOff x="4295837" y="3717924"/>
              <a:chExt cx="478335" cy="187639"/>
            </a:xfrm>
          </p:grpSpPr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DCE7ED6A-1943-4817-8ECB-790F7E05F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D208D006-46F5-4374-A02E-77EED214B575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30995AC1-2B29-40F0-A09C-5272D1FA8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335FF97C-9332-49A3-B165-D7A540E13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6F581940-5B5B-49A4-A962-57367EA8FA96}"/>
                </a:ext>
              </a:extLst>
            </p:cNvPr>
            <p:cNvGrpSpPr/>
            <p:nvPr/>
          </p:nvGrpSpPr>
          <p:grpSpPr>
            <a:xfrm>
              <a:off x="3142924" y="3700873"/>
              <a:ext cx="478335" cy="187639"/>
              <a:chOff x="4295837" y="3717924"/>
              <a:chExt cx="478335" cy="187639"/>
            </a:xfrm>
          </p:grpSpPr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E83A941-F11D-4964-9785-4355AE5C3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1BAACECE-9B5C-4385-8079-E37FA607599B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8D318A34-609C-4167-B138-6EFAD25F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ED063D54-7543-40D2-A760-D155E218B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85484CBB-4CF6-4E5B-AC01-A48214EB2B40}"/>
                </a:ext>
              </a:extLst>
            </p:cNvPr>
            <p:cNvGrpSpPr/>
            <p:nvPr/>
          </p:nvGrpSpPr>
          <p:grpSpPr>
            <a:xfrm rot="2700000">
              <a:off x="1118280" y="2647390"/>
              <a:ext cx="478335" cy="187639"/>
              <a:chOff x="4295837" y="3717924"/>
              <a:chExt cx="478335" cy="187639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F182482-E7F3-41D6-93B9-24F020F85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09E4890E-F690-472E-8C90-47F4FE6C855A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401F0F70-7659-452E-944D-FB4F15524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01681E43-C1C4-476A-B54F-868C8D22F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1EC359A3-38CC-40E0-999D-002E7B505187}"/>
                </a:ext>
              </a:extLst>
            </p:cNvPr>
            <p:cNvGrpSpPr/>
            <p:nvPr/>
          </p:nvGrpSpPr>
          <p:grpSpPr>
            <a:xfrm rot="16200000">
              <a:off x="1846316" y="2457990"/>
              <a:ext cx="441506" cy="187639"/>
              <a:chOff x="4295837" y="3717924"/>
              <a:chExt cx="478335" cy="187639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5812C41F-304C-4FF9-9A44-F8C0B4D7A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A56730F6-0E1B-47A1-8CE5-F95984DA9E22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6A5DFA8F-DB0A-4B40-9A6B-E362304C5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91BD3A1E-967B-4A06-BFBF-ACBB5AD10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318642C6-16E0-46D2-92B0-14478E3A3125}"/>
                </a:ext>
              </a:extLst>
            </p:cNvPr>
            <p:cNvGrpSpPr/>
            <p:nvPr/>
          </p:nvGrpSpPr>
          <p:grpSpPr>
            <a:xfrm rot="16200000">
              <a:off x="1820600" y="4648638"/>
              <a:ext cx="440249" cy="187639"/>
              <a:chOff x="4295837" y="3717924"/>
              <a:chExt cx="478335" cy="187639"/>
            </a:xfrm>
          </p:grpSpPr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2CE84EE4-5C03-42F6-ABAC-773ECD404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6497F066-1512-44BE-944B-92A449FBF4C2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0A188830-AD1A-4A9A-9892-81336BBED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A5307F08-B70F-4299-BDD7-2751075E7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4F4EA86B-DC99-44BC-BAC0-33416C2A3213}"/>
                </a:ext>
              </a:extLst>
            </p:cNvPr>
            <p:cNvGrpSpPr/>
            <p:nvPr/>
          </p:nvGrpSpPr>
          <p:grpSpPr>
            <a:xfrm rot="16200000">
              <a:off x="2065824" y="4648501"/>
              <a:ext cx="440249" cy="187639"/>
              <a:chOff x="4295837" y="3717924"/>
              <a:chExt cx="478335" cy="187639"/>
            </a:xfrm>
          </p:grpSpPr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0E28E2C1-EA2B-4198-AF93-C4ADE0718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BBACFA52-5298-4094-95DF-F2D6B2EC30A7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0AC17138-0769-485E-8920-5EF37F7E0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0F4191BB-D1E7-4BAF-B734-A202E2702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D3143664-49A1-4628-8523-7C255B79E120}"/>
                </a:ext>
              </a:extLst>
            </p:cNvPr>
            <p:cNvGrpSpPr/>
            <p:nvPr/>
          </p:nvGrpSpPr>
          <p:grpSpPr>
            <a:xfrm rot="2700000">
              <a:off x="944611" y="2812336"/>
              <a:ext cx="478335" cy="187639"/>
              <a:chOff x="4295837" y="3717924"/>
              <a:chExt cx="478335" cy="187639"/>
            </a:xfrm>
          </p:grpSpPr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1BAEB15A-9DCE-4F79-8BB1-5324102F8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4531" y="3717924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1F9083E6-BB56-47FE-A89A-FFA04774594D}"/>
                  </a:ext>
                </a:extLst>
              </p:cNvPr>
              <p:cNvSpPr/>
              <p:nvPr/>
            </p:nvSpPr>
            <p:spPr>
              <a:xfrm rot="5400000">
                <a:off x="4443588" y="3574978"/>
                <a:ext cx="182834" cy="47833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D39293F9-F1B9-46F4-8EA8-4F9468A26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397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CDDA31E6-0B80-4B13-AF51-AB7FDF3D83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7770" y="3721158"/>
                <a:ext cx="0" cy="184377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81BBA818-A6B9-444A-B828-8ADEC5C8A38B}"/>
              </a:ext>
            </a:extLst>
          </p:cNvPr>
          <p:cNvGrpSpPr/>
          <p:nvPr/>
        </p:nvGrpSpPr>
        <p:grpSpPr>
          <a:xfrm>
            <a:off x="5668830" y="1879083"/>
            <a:ext cx="3045777" cy="2687016"/>
            <a:chOff x="5668830" y="2328414"/>
            <a:chExt cx="3045777" cy="2687016"/>
          </a:xfrm>
        </p:grpSpPr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0E0BE0C3-D23C-4159-B1F9-6C6B1B35B401}"/>
                </a:ext>
              </a:extLst>
            </p:cNvPr>
            <p:cNvGrpSpPr/>
            <p:nvPr/>
          </p:nvGrpSpPr>
          <p:grpSpPr>
            <a:xfrm>
              <a:off x="5668830" y="2328414"/>
              <a:ext cx="3045777" cy="2687016"/>
              <a:chOff x="5875523" y="1691617"/>
              <a:chExt cx="3045777" cy="2687016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DCB07D55-3CA1-4BB0-97A5-FB12B214000D}"/>
                  </a:ext>
                </a:extLst>
              </p:cNvPr>
              <p:cNvSpPr/>
              <p:nvPr/>
            </p:nvSpPr>
            <p:spPr>
              <a:xfrm>
                <a:off x="5875523" y="3349150"/>
                <a:ext cx="66717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Buffers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3EA40578-954E-4B0D-BB9F-4461D2B720D1}"/>
                  </a:ext>
                </a:extLst>
              </p:cNvPr>
              <p:cNvGrpSpPr/>
              <p:nvPr/>
            </p:nvGrpSpPr>
            <p:grpSpPr>
              <a:xfrm>
                <a:off x="5953354" y="1691617"/>
                <a:ext cx="2967946" cy="2687016"/>
                <a:chOff x="5276298" y="1913321"/>
                <a:chExt cx="2395330" cy="2209940"/>
              </a:xfrm>
            </p:grpSpPr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4F834574-037A-49C3-A651-CC2F5E20E714}"/>
                    </a:ext>
                  </a:extLst>
                </p:cNvPr>
                <p:cNvSpPr/>
                <p:nvPr/>
              </p:nvSpPr>
              <p:spPr>
                <a:xfrm>
                  <a:off x="5276298" y="1913321"/>
                  <a:ext cx="2395330" cy="220994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347B4D8B-FA59-487E-B485-5ED963F4817B}"/>
                    </a:ext>
                  </a:extLst>
                </p:cNvPr>
                <p:cNvSpPr/>
                <p:nvPr/>
              </p:nvSpPr>
              <p:spPr>
                <a:xfrm>
                  <a:off x="6193432" y="2712723"/>
                  <a:ext cx="603023" cy="63300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38" name="Straight Arrow Connector 437">
                  <a:extLst>
                    <a:ext uri="{FF2B5EF4-FFF2-40B4-BE49-F238E27FC236}">
                      <a16:creationId xmlns:a16="http://schemas.microsoft.com/office/drawing/2014/main" id="{97D50B5B-01AC-4E90-98C1-D912CD648884}"/>
                    </a:ext>
                  </a:extLst>
                </p:cNvPr>
                <p:cNvCxnSpPr>
                  <a:cxnSpLocks/>
                  <a:stCxn id="428" idx="2"/>
                  <a:endCxn id="437" idx="1"/>
                </p:cNvCxnSpPr>
                <p:nvPr/>
              </p:nvCxnSpPr>
              <p:spPr>
                <a:xfrm flipV="1">
                  <a:off x="5809937" y="3029227"/>
                  <a:ext cx="383496" cy="15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Arrow Connector 438">
                  <a:extLst>
                    <a:ext uri="{FF2B5EF4-FFF2-40B4-BE49-F238E27FC236}">
                      <a16:creationId xmlns:a16="http://schemas.microsoft.com/office/drawing/2014/main" id="{871B89AB-6B43-40CB-953E-A6E0C6DF5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3396" y="2584120"/>
                  <a:ext cx="160752" cy="1637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Arrow Connector 439">
                  <a:extLst>
                    <a:ext uri="{FF2B5EF4-FFF2-40B4-BE49-F238E27FC236}">
                      <a16:creationId xmlns:a16="http://schemas.microsoft.com/office/drawing/2014/main" id="{C9CEB725-5CC1-4C99-8E78-B82135F98902}"/>
                    </a:ext>
                  </a:extLst>
                </p:cNvPr>
                <p:cNvCxnSpPr>
                  <a:cxnSpLocks/>
                  <a:stCxn id="429" idx="2"/>
                  <a:endCxn id="437" idx="3"/>
                </p:cNvCxnSpPr>
                <p:nvPr/>
              </p:nvCxnSpPr>
              <p:spPr>
                <a:xfrm flipH="1">
                  <a:off x="6796455" y="3026130"/>
                  <a:ext cx="349432" cy="30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Arrow Connector 440">
                  <a:extLst>
                    <a:ext uri="{FF2B5EF4-FFF2-40B4-BE49-F238E27FC236}">
                      <a16:creationId xmlns:a16="http://schemas.microsoft.com/office/drawing/2014/main" id="{C129670A-DDFF-4B6C-8E8E-72895876CD89}"/>
                    </a:ext>
                  </a:extLst>
                </p:cNvPr>
                <p:cNvCxnSpPr>
                  <a:cxnSpLocks/>
                  <a:stCxn id="425" idx="2"/>
                  <a:endCxn id="437" idx="0"/>
                </p:cNvCxnSpPr>
                <p:nvPr/>
              </p:nvCxnSpPr>
              <p:spPr>
                <a:xfrm>
                  <a:off x="6493660" y="2448124"/>
                  <a:ext cx="865" cy="264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Straight Arrow Connector 441">
                  <a:extLst>
                    <a:ext uri="{FF2B5EF4-FFF2-40B4-BE49-F238E27FC236}">
                      <a16:creationId xmlns:a16="http://schemas.microsoft.com/office/drawing/2014/main" id="{86EABFC2-3916-4C35-95D6-6D6DC8F51EB9}"/>
                    </a:ext>
                  </a:extLst>
                </p:cNvPr>
                <p:cNvCxnSpPr>
                  <a:cxnSpLocks/>
                  <a:stCxn id="427" idx="2"/>
                  <a:endCxn id="437" idx="2"/>
                </p:cNvCxnSpPr>
                <p:nvPr/>
              </p:nvCxnSpPr>
              <p:spPr>
                <a:xfrm flipH="1" flipV="1">
                  <a:off x="6494243" y="3345736"/>
                  <a:ext cx="4625" cy="270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5" name="Diagonal Stripe 424">
                <a:extLst>
                  <a:ext uri="{FF2B5EF4-FFF2-40B4-BE49-F238E27FC236}">
                    <a16:creationId xmlns:a16="http://schemas.microsoft.com/office/drawing/2014/main" id="{1DD2E333-B2B0-400D-AF34-D4A993978AEB}"/>
                  </a:ext>
                </a:extLst>
              </p:cNvPr>
              <p:cNvSpPr/>
              <p:nvPr/>
            </p:nvSpPr>
            <p:spPr>
              <a:xfrm rot="13535541">
                <a:off x="7272980" y="2006116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Diagonal Stripe 425">
                <a:extLst>
                  <a:ext uri="{FF2B5EF4-FFF2-40B4-BE49-F238E27FC236}">
                    <a16:creationId xmlns:a16="http://schemas.microsoft.com/office/drawing/2014/main" id="{2A231997-F464-41FE-A2E4-ACAAEBB5453D}"/>
                  </a:ext>
                </a:extLst>
              </p:cNvPr>
              <p:cNvSpPr/>
              <p:nvPr/>
            </p:nvSpPr>
            <p:spPr>
              <a:xfrm rot="10800000">
                <a:off x="6565629" y="2246663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Diagonal Stripe 426">
                <a:extLst>
                  <a:ext uri="{FF2B5EF4-FFF2-40B4-BE49-F238E27FC236}">
                    <a16:creationId xmlns:a16="http://schemas.microsoft.com/office/drawing/2014/main" id="{627DC010-6796-4F89-804E-A539DFD42A8F}"/>
                  </a:ext>
                </a:extLst>
              </p:cNvPr>
              <p:cNvSpPr/>
              <p:nvPr/>
            </p:nvSpPr>
            <p:spPr>
              <a:xfrm rot="2790891">
                <a:off x="7271010" y="370263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Diagonal Stripe 427">
                <a:extLst>
                  <a:ext uri="{FF2B5EF4-FFF2-40B4-BE49-F238E27FC236}">
                    <a16:creationId xmlns:a16="http://schemas.microsoft.com/office/drawing/2014/main" id="{E64AE13B-95BF-42AB-B343-D0713E80985B}"/>
                  </a:ext>
                </a:extLst>
              </p:cNvPr>
              <p:cNvSpPr/>
              <p:nvPr/>
            </p:nvSpPr>
            <p:spPr>
              <a:xfrm rot="8102007">
                <a:off x="6284012" y="2850641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Diagonal Stripe 428">
                <a:extLst>
                  <a:ext uri="{FF2B5EF4-FFF2-40B4-BE49-F238E27FC236}">
                    <a16:creationId xmlns:a16="http://schemas.microsoft.com/office/drawing/2014/main" id="{25FBAAA6-9EBC-4783-B93A-595A3EE58DA9}"/>
                  </a:ext>
                </a:extLst>
              </p:cNvPr>
              <p:cNvSpPr/>
              <p:nvPr/>
            </p:nvSpPr>
            <p:spPr>
              <a:xfrm rot="18900000">
                <a:off x="8215332" y="2848725"/>
                <a:ext cx="385096" cy="395560"/>
              </a:xfrm>
              <a:prstGeom prst="diagStrip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085AC07D-330F-4A21-9827-BAA6D155F654}"/>
                  </a:ext>
                </a:extLst>
              </p:cNvPr>
              <p:cNvGrpSpPr/>
              <p:nvPr/>
            </p:nvGrpSpPr>
            <p:grpSpPr>
              <a:xfrm>
                <a:off x="7288225" y="2689181"/>
                <a:ext cx="363384" cy="492066"/>
                <a:chOff x="4238898" y="2343739"/>
                <a:chExt cx="363384" cy="492066"/>
              </a:xfrm>
            </p:grpSpPr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75A58683-EEBF-4DB0-A96B-772DB5CD4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6044" y="2343739"/>
                  <a:ext cx="356238" cy="48869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0225005E-33E1-4446-9B6F-C1275DA9F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8898" y="2345291"/>
                  <a:ext cx="354438" cy="49051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54241D7-41CE-4464-8EE6-35E7E02A131C}"/>
                  </a:ext>
                </a:extLst>
              </p:cNvPr>
              <p:cNvSpPr/>
              <p:nvPr/>
            </p:nvSpPr>
            <p:spPr>
              <a:xfrm>
                <a:off x="7985963" y="1863891"/>
                <a:ext cx="747179" cy="31514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33CC"/>
                    </a:solidFill>
                  </a:rPr>
                  <a:t>Control</a:t>
                </a: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4FE3B241-C80F-48AE-A02E-0B5AE2587B0D}"/>
                  </a:ext>
                </a:extLst>
              </p:cNvPr>
              <p:cNvSpPr/>
              <p:nvPr/>
            </p:nvSpPr>
            <p:spPr>
              <a:xfrm>
                <a:off x="7201994" y="3134287"/>
                <a:ext cx="534122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0" cap="none" spc="0" dirty="0" err="1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Xbar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0DD325AB-001D-4F41-AF43-C7BCE33898A9}"/>
                  </a:ext>
                </a:extLst>
              </p:cNvPr>
              <p:cNvSpPr/>
              <p:nvPr/>
            </p:nvSpPr>
            <p:spPr>
              <a:xfrm>
                <a:off x="8128341" y="4073265"/>
                <a:ext cx="67037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solidFill>
                      <a:srgbClr val="00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Router</a:t>
                </a:r>
                <a:endParaRPr lang="en-US" sz="1200" b="0" cap="none" spc="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E789EDFE-19FC-4C88-9947-53C4129C0020}"/>
                </a:ext>
              </a:extLst>
            </p:cNvPr>
            <p:cNvSpPr/>
            <p:nvPr/>
          </p:nvSpPr>
          <p:spPr>
            <a:xfrm rot="5400000">
              <a:off x="6017868" y="330125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133E435A-6E6F-4B4C-ACBB-013F943C4E77}"/>
                </a:ext>
              </a:extLst>
            </p:cNvPr>
            <p:cNvSpPr/>
            <p:nvPr/>
          </p:nvSpPr>
          <p:spPr>
            <a:xfrm rot="5400000">
              <a:off x="6017101" y="339218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912BD89B-ABA9-4C10-BBA0-9BC6C4C3C772}"/>
                </a:ext>
              </a:extLst>
            </p:cNvPr>
            <p:cNvSpPr/>
            <p:nvPr/>
          </p:nvSpPr>
          <p:spPr>
            <a:xfrm rot="5400000">
              <a:off x="6018354" y="348782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74F3943A-9F48-4FA8-A745-B5139280EC96}"/>
                </a:ext>
              </a:extLst>
            </p:cNvPr>
            <p:cNvSpPr/>
            <p:nvPr/>
          </p:nvSpPr>
          <p:spPr>
            <a:xfrm rot="5400000">
              <a:off x="6020463" y="357839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8FC2EE85-BD35-4A46-B04C-79DCB3504DE9}"/>
                </a:ext>
              </a:extLst>
            </p:cNvPr>
            <p:cNvSpPr/>
            <p:nvPr/>
          </p:nvSpPr>
          <p:spPr>
            <a:xfrm rot="5400000">
              <a:off x="6018354" y="3667236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D7384AB-027E-4443-862D-EB00ADB815D0}"/>
                </a:ext>
              </a:extLst>
            </p:cNvPr>
            <p:cNvSpPr/>
            <p:nvPr/>
          </p:nvSpPr>
          <p:spPr>
            <a:xfrm rot="5400000">
              <a:off x="6011167" y="375777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FDD951EF-ACEF-417F-8E50-F892160B650C}"/>
                </a:ext>
              </a:extLst>
            </p:cNvPr>
            <p:cNvSpPr/>
            <p:nvPr/>
          </p:nvSpPr>
          <p:spPr>
            <a:xfrm rot="5400000">
              <a:off x="6018155" y="38523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3ECAAF35-2680-4E18-8B91-25A846F738DD}"/>
                </a:ext>
              </a:extLst>
            </p:cNvPr>
            <p:cNvSpPr/>
            <p:nvPr/>
          </p:nvSpPr>
          <p:spPr>
            <a:xfrm rot="5400000">
              <a:off x="6017101" y="3207776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07439E9F-8A18-4686-8B95-22D735B53B89}"/>
                </a:ext>
              </a:extLst>
            </p:cNvPr>
            <p:cNvSpPr/>
            <p:nvPr/>
          </p:nvSpPr>
          <p:spPr>
            <a:xfrm rot="8094016">
              <a:off x="6549556" y="256578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5E6705EA-0F39-4BDA-9CBD-3EAB9DDE001D}"/>
                </a:ext>
              </a:extLst>
            </p:cNvPr>
            <p:cNvSpPr/>
            <p:nvPr/>
          </p:nvSpPr>
          <p:spPr>
            <a:xfrm rot="8094016">
              <a:off x="6484832" y="262965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A1E629A6-0CF4-4471-913D-FBC945549636}"/>
                </a:ext>
              </a:extLst>
            </p:cNvPr>
            <p:cNvSpPr/>
            <p:nvPr/>
          </p:nvSpPr>
          <p:spPr>
            <a:xfrm rot="8094016">
              <a:off x="6418210" y="269828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1E64E2E-0769-49A2-907B-B637BA303BEB}"/>
                </a:ext>
              </a:extLst>
            </p:cNvPr>
            <p:cNvSpPr/>
            <p:nvPr/>
          </p:nvSpPr>
          <p:spPr>
            <a:xfrm rot="8094016">
              <a:off x="6355769" y="276392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1399E9FE-C6BC-46B7-8B76-F32D639891E6}"/>
                </a:ext>
              </a:extLst>
            </p:cNvPr>
            <p:cNvSpPr/>
            <p:nvPr/>
          </p:nvSpPr>
          <p:spPr>
            <a:xfrm rot="8094016">
              <a:off x="6291566" y="282536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E94B4D8D-93FD-41D1-85AB-C526D3F06185}"/>
                </a:ext>
              </a:extLst>
            </p:cNvPr>
            <p:cNvSpPr/>
            <p:nvPr/>
          </p:nvSpPr>
          <p:spPr>
            <a:xfrm rot="8094016">
              <a:off x="6226218" y="289144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B6AB8352-FDB1-4896-B805-7E53E8502858}"/>
                </a:ext>
              </a:extLst>
            </p:cNvPr>
            <p:cNvSpPr/>
            <p:nvPr/>
          </p:nvSpPr>
          <p:spPr>
            <a:xfrm rot="8094016">
              <a:off x="6160750" y="295635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0D6FF79A-5A72-4117-A80D-C75C06370DE4}"/>
                </a:ext>
              </a:extLst>
            </p:cNvPr>
            <p:cNvSpPr/>
            <p:nvPr/>
          </p:nvSpPr>
          <p:spPr>
            <a:xfrm rot="8094016">
              <a:off x="6615000" y="249903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870171C-4F2F-4EFF-86FF-8982485488EE}"/>
                </a:ext>
              </a:extLst>
            </p:cNvPr>
            <p:cNvSpPr/>
            <p:nvPr/>
          </p:nvSpPr>
          <p:spPr>
            <a:xfrm rot="16200000">
              <a:off x="8395287" y="3738715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F0A4AF81-EEBE-44F6-B1B5-1AD9E1724679}"/>
                </a:ext>
              </a:extLst>
            </p:cNvPr>
            <p:cNvSpPr/>
            <p:nvPr/>
          </p:nvSpPr>
          <p:spPr>
            <a:xfrm rot="16200000">
              <a:off x="8396054" y="3648333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5B8B6C04-6630-4661-9A03-47D4912C0B67}"/>
                </a:ext>
              </a:extLst>
            </p:cNvPr>
            <p:cNvSpPr/>
            <p:nvPr/>
          </p:nvSpPr>
          <p:spPr>
            <a:xfrm rot="16200000">
              <a:off x="8394801" y="355215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0F950383-57D1-4931-B18A-0AE5CD529781}"/>
                </a:ext>
              </a:extLst>
            </p:cNvPr>
            <p:cNvSpPr/>
            <p:nvPr/>
          </p:nvSpPr>
          <p:spPr>
            <a:xfrm rot="16200000">
              <a:off x="8392692" y="3462000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C759EB84-BFD4-4F79-927B-A71602227A9B}"/>
                </a:ext>
              </a:extLst>
            </p:cNvPr>
            <p:cNvSpPr/>
            <p:nvPr/>
          </p:nvSpPr>
          <p:spPr>
            <a:xfrm rot="16200000">
              <a:off x="8390926" y="336886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8F0CCF34-8200-4DF6-A7F3-89C8EA3E2287}"/>
                </a:ext>
              </a:extLst>
            </p:cNvPr>
            <p:cNvSpPr/>
            <p:nvPr/>
          </p:nvSpPr>
          <p:spPr>
            <a:xfrm rot="16200000">
              <a:off x="8391714" y="3277062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40B93442-FF41-4DD2-8A75-7EFBBBD02DAD}"/>
                </a:ext>
              </a:extLst>
            </p:cNvPr>
            <p:cNvSpPr/>
            <p:nvPr/>
          </p:nvSpPr>
          <p:spPr>
            <a:xfrm rot="16200000">
              <a:off x="8391007" y="318361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060CF1AA-EE1E-4C60-B061-319464FBC9E1}"/>
                </a:ext>
              </a:extLst>
            </p:cNvPr>
            <p:cNvSpPr/>
            <p:nvPr/>
          </p:nvSpPr>
          <p:spPr>
            <a:xfrm rot="16200000">
              <a:off x="8396054" y="383661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4ED477F2-1B2D-496E-8797-FE1A2C2BE3A9}"/>
                </a:ext>
              </a:extLst>
            </p:cNvPr>
            <p:cNvGrpSpPr/>
            <p:nvPr/>
          </p:nvGrpSpPr>
          <p:grpSpPr>
            <a:xfrm>
              <a:off x="6912613" y="2437909"/>
              <a:ext cx="710824" cy="357015"/>
              <a:chOff x="5857984" y="4995175"/>
              <a:chExt cx="710824" cy="357015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496BC7F4-2885-4DCD-B347-B5C015CA5952}"/>
                  </a:ext>
                </a:extLst>
              </p:cNvPr>
              <p:cNvSpPr/>
              <p:nvPr/>
            </p:nvSpPr>
            <p:spPr>
              <a:xfrm>
                <a:off x="5951466" y="4998748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13B4B515-8BA2-4EB9-9248-8AF249FEC2EC}"/>
                  </a:ext>
                </a:extLst>
              </p:cNvPr>
              <p:cNvSpPr/>
              <p:nvPr/>
            </p:nvSpPr>
            <p:spPr>
              <a:xfrm>
                <a:off x="6042390" y="499951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3C7BE14B-49B6-4CCB-8D2A-A79ACC03C072}"/>
                  </a:ext>
                </a:extLst>
              </p:cNvPr>
              <p:cNvSpPr/>
              <p:nvPr/>
            </p:nvSpPr>
            <p:spPr>
              <a:xfrm>
                <a:off x="6138029" y="4998262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AA50CF3B-63C3-42AF-B70D-E34AD024CF16}"/>
                  </a:ext>
                </a:extLst>
              </p:cNvPr>
              <p:cNvSpPr/>
              <p:nvPr/>
            </p:nvSpPr>
            <p:spPr>
              <a:xfrm>
                <a:off x="6228605" y="4996153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0BCF33F-1863-4228-AC6E-C37B86255698}"/>
                  </a:ext>
                </a:extLst>
              </p:cNvPr>
              <p:cNvSpPr/>
              <p:nvPr/>
            </p:nvSpPr>
            <p:spPr>
              <a:xfrm>
                <a:off x="6317444" y="4998262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F698526C-0AE3-42D1-970F-91FC6FB7B0FD}"/>
                  </a:ext>
                </a:extLst>
              </p:cNvPr>
              <p:cNvSpPr/>
              <p:nvPr/>
            </p:nvSpPr>
            <p:spPr>
              <a:xfrm>
                <a:off x="6413119" y="499517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906A6672-4FA8-4DD0-9D3D-38D03250B392}"/>
                  </a:ext>
                </a:extLst>
              </p:cNvPr>
              <p:cNvSpPr/>
              <p:nvPr/>
            </p:nvSpPr>
            <p:spPr>
              <a:xfrm>
                <a:off x="6502569" y="4998461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1DCCCCD0-20DB-43D1-8B7C-469093978F87}"/>
                  </a:ext>
                </a:extLst>
              </p:cNvPr>
              <p:cNvSpPr/>
              <p:nvPr/>
            </p:nvSpPr>
            <p:spPr>
              <a:xfrm>
                <a:off x="5857984" y="4999515"/>
                <a:ext cx="66239" cy="3526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80D9F6F2-FF7D-4E5A-B16C-B097E6B72AD2}"/>
                </a:ext>
              </a:extLst>
            </p:cNvPr>
            <p:cNvSpPr/>
            <p:nvPr/>
          </p:nvSpPr>
          <p:spPr>
            <a:xfrm>
              <a:off x="6995887" y="4589794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42AD22AF-AA86-4307-81E7-04C578794E7B}"/>
                </a:ext>
              </a:extLst>
            </p:cNvPr>
            <p:cNvSpPr/>
            <p:nvPr/>
          </p:nvSpPr>
          <p:spPr>
            <a:xfrm>
              <a:off x="7086811" y="45905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AA186EEE-4448-4475-91D7-D6D0A6A5D27D}"/>
                </a:ext>
              </a:extLst>
            </p:cNvPr>
            <p:cNvSpPr/>
            <p:nvPr/>
          </p:nvSpPr>
          <p:spPr>
            <a:xfrm>
              <a:off x="7178575" y="458930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EFBEAF23-7313-4F27-9BA4-2A929A1CC493}"/>
                </a:ext>
              </a:extLst>
            </p:cNvPr>
            <p:cNvSpPr/>
            <p:nvPr/>
          </p:nvSpPr>
          <p:spPr>
            <a:xfrm>
              <a:off x="7269151" y="4587199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1DD9E169-2FE9-454E-B64B-10523D8FC754}"/>
                </a:ext>
              </a:extLst>
            </p:cNvPr>
            <p:cNvSpPr/>
            <p:nvPr/>
          </p:nvSpPr>
          <p:spPr>
            <a:xfrm>
              <a:off x="7357990" y="4589308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7D715735-BCDC-438A-962C-1C4D15B6839E}"/>
                </a:ext>
              </a:extLst>
            </p:cNvPr>
            <p:cNvSpPr/>
            <p:nvPr/>
          </p:nvSpPr>
          <p:spPr>
            <a:xfrm>
              <a:off x="7453665" y="458622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B44F210-8FDA-456D-A82C-179B84902A94}"/>
                </a:ext>
              </a:extLst>
            </p:cNvPr>
            <p:cNvSpPr/>
            <p:nvPr/>
          </p:nvSpPr>
          <p:spPr>
            <a:xfrm>
              <a:off x="7543115" y="4589507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9F62F860-974C-4B17-A931-C273B55715F3}"/>
                </a:ext>
              </a:extLst>
            </p:cNvPr>
            <p:cNvSpPr/>
            <p:nvPr/>
          </p:nvSpPr>
          <p:spPr>
            <a:xfrm>
              <a:off x="6898530" y="4590561"/>
              <a:ext cx="66239" cy="3526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A48B2953-AB9F-411B-82C2-9D8115C61338}"/>
                </a:ext>
              </a:extLst>
            </p:cNvPr>
            <p:cNvSpPr/>
            <p:nvPr/>
          </p:nvSpPr>
          <p:spPr>
            <a:xfrm>
              <a:off x="5724454" y="4089395"/>
              <a:ext cx="66717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33CC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Buffers</a:t>
              </a:r>
              <a:endParaRPr lang="en-US" sz="1200" b="0" cap="none" spc="0" dirty="0">
                <a:ln w="0"/>
                <a:solidFill>
                  <a:srgbClr val="00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46" name="Rectangle 545">
            <a:extLst>
              <a:ext uri="{FF2B5EF4-FFF2-40B4-BE49-F238E27FC236}">
                <a16:creationId xmlns:a16="http://schemas.microsoft.com/office/drawing/2014/main" id="{E9398421-D886-4F5F-A134-A940B4C41F38}"/>
              </a:ext>
            </a:extLst>
          </p:cNvPr>
          <p:cNvSpPr/>
          <p:nvPr/>
        </p:nvSpPr>
        <p:spPr>
          <a:xfrm>
            <a:off x="299570" y="1241482"/>
            <a:ext cx="35317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Virtual Channels</a:t>
            </a: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D469F099-4C4A-4F4E-AD62-0D380A93D3A4}"/>
              </a:ext>
            </a:extLst>
          </p:cNvPr>
          <p:cNvSpPr/>
          <p:nvPr/>
        </p:nvSpPr>
        <p:spPr>
          <a:xfrm>
            <a:off x="5113390" y="1264874"/>
            <a:ext cx="3823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Shallow Virtual Channels</a:t>
            </a: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ACCA4B99-2DE1-4A90-A609-A3099F5BFE52}"/>
              </a:ext>
            </a:extLst>
          </p:cNvPr>
          <p:cNvSpPr/>
          <p:nvPr/>
        </p:nvSpPr>
        <p:spPr>
          <a:xfrm>
            <a:off x="3130650" y="2852705"/>
            <a:ext cx="502225" cy="73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9F6DD2E3-F8ED-4996-B5FA-6EE29134E06F}"/>
              </a:ext>
            </a:extLst>
          </p:cNvPr>
          <p:cNvSpPr/>
          <p:nvPr/>
        </p:nvSpPr>
        <p:spPr>
          <a:xfrm>
            <a:off x="5816088" y="2802768"/>
            <a:ext cx="432499" cy="88406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Callout: Line 551">
            <a:extLst>
              <a:ext uri="{FF2B5EF4-FFF2-40B4-BE49-F238E27FC236}">
                <a16:creationId xmlns:a16="http://schemas.microsoft.com/office/drawing/2014/main" id="{282389A0-B86D-4D42-8F67-989A17374C8F}"/>
              </a:ext>
            </a:extLst>
          </p:cNvPr>
          <p:cNvSpPr/>
          <p:nvPr/>
        </p:nvSpPr>
        <p:spPr>
          <a:xfrm>
            <a:off x="4294825" y="2134655"/>
            <a:ext cx="715464" cy="671721"/>
          </a:xfrm>
          <a:prstGeom prst="borderCallout1">
            <a:avLst>
              <a:gd name="adj1" fmla="val 18750"/>
              <a:gd name="adj2" fmla="val -8333"/>
              <a:gd name="adj3" fmla="val 119857"/>
              <a:gd name="adj4" fmla="val -992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Equal buffers</a:t>
            </a:r>
          </a:p>
        </p:txBody>
      </p: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395A8B3-9AC9-4009-A7F6-B9B2E3DBC6A8}"/>
              </a:ext>
            </a:extLst>
          </p:cNvPr>
          <p:cNvCxnSpPr>
            <a:cxnSpLocks/>
          </p:cNvCxnSpPr>
          <p:nvPr/>
        </p:nvCxnSpPr>
        <p:spPr>
          <a:xfrm>
            <a:off x="5066181" y="2277355"/>
            <a:ext cx="749907" cy="616434"/>
          </a:xfrm>
          <a:prstGeom prst="line">
            <a:avLst/>
          </a:prstGeom>
          <a:ln w="1524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1" name="Arrow: Quad 560">
            <a:extLst>
              <a:ext uri="{FF2B5EF4-FFF2-40B4-BE49-F238E27FC236}">
                <a16:creationId xmlns:a16="http://schemas.microsoft.com/office/drawing/2014/main" id="{03D13EEC-DC11-41F8-BAB0-1EA729B0FC58}"/>
              </a:ext>
            </a:extLst>
          </p:cNvPr>
          <p:cNvSpPr/>
          <p:nvPr/>
        </p:nvSpPr>
        <p:spPr>
          <a:xfrm>
            <a:off x="7855309" y="5047743"/>
            <a:ext cx="996847" cy="886065"/>
          </a:xfrm>
          <a:prstGeom prst="quadArrow">
            <a:avLst>
              <a:gd name="adj1" fmla="val 9167"/>
              <a:gd name="adj2" fmla="val 18056"/>
              <a:gd name="adj3" fmla="val 143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C5DBF0E8-C049-4791-A991-5C8FC917957B}"/>
              </a:ext>
            </a:extLst>
          </p:cNvPr>
          <p:cNvSpPr/>
          <p:nvPr/>
        </p:nvSpPr>
        <p:spPr>
          <a:xfrm>
            <a:off x="8178414" y="5891387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3636334A-B9C1-4A0B-AA39-E8D81DB14B19}"/>
              </a:ext>
            </a:extLst>
          </p:cNvPr>
          <p:cNvSpPr/>
          <p:nvPr/>
        </p:nvSpPr>
        <p:spPr>
          <a:xfrm>
            <a:off x="7503084" y="5236638"/>
            <a:ext cx="3497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BCF3B1C1-7B7B-4138-ABCD-9897963DCD56}"/>
              </a:ext>
            </a:extLst>
          </p:cNvPr>
          <p:cNvSpPr/>
          <p:nvPr/>
        </p:nvSpPr>
        <p:spPr>
          <a:xfrm>
            <a:off x="8736606" y="5236638"/>
            <a:ext cx="4796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5CFFCDB-A392-4599-A09D-BA808018450A}"/>
              </a:ext>
            </a:extLst>
          </p:cNvPr>
          <p:cNvSpPr/>
          <p:nvPr/>
        </p:nvSpPr>
        <p:spPr>
          <a:xfrm>
            <a:off x="8130535" y="4587526"/>
            <a:ext cx="4122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82EC3354-3166-462A-936B-D46A0D59B6D0}"/>
              </a:ext>
            </a:extLst>
          </p:cNvPr>
          <p:cNvSpPr/>
          <p:nvPr/>
        </p:nvSpPr>
        <p:spPr>
          <a:xfrm>
            <a:off x="1377931" y="4960046"/>
            <a:ext cx="4773334" cy="9510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Are Virtual Channels always better?</a:t>
            </a:r>
          </a:p>
        </p:txBody>
      </p:sp>
    </p:spTree>
    <p:extLst>
      <p:ext uri="{BB962C8B-B14F-4D97-AF65-F5344CB8AC3E}">
        <p14:creationId xmlns:p14="http://schemas.microsoft.com/office/powerpoint/2010/main" val="27841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1" grpId="0" animBg="1"/>
      <p:bldP spid="552" grpId="0" animBg="1"/>
      <p:bldP spid="5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Pros and Cons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87" y="3550281"/>
            <a:ext cx="8893627" cy="2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" y="1228825"/>
            <a:ext cx="4751143" cy="2062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193" y="1221142"/>
            <a:ext cx="4237329" cy="20706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19992" y="2168268"/>
            <a:ext cx="131999" cy="36435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25388" y="1464538"/>
            <a:ext cx="215153" cy="82065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776234" y="1650798"/>
            <a:ext cx="215153" cy="67819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35228" y="1990894"/>
            <a:ext cx="215153" cy="50842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85786" y="2143294"/>
            <a:ext cx="167768" cy="4072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02432" y="1295490"/>
            <a:ext cx="215153" cy="91888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436193" y="2033156"/>
            <a:ext cx="135677" cy="44230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15016" y="1802634"/>
            <a:ext cx="198216" cy="6168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96344" y="1841054"/>
            <a:ext cx="215153" cy="5686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5823" y="1649614"/>
            <a:ext cx="208608" cy="71779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938765" y="1526010"/>
            <a:ext cx="210117" cy="7666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56225" y="1347678"/>
            <a:ext cx="215153" cy="86669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294-5D14-451A-9644-B5AEEE7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0D51D-F8A0-41F3-A3C1-2E898E07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9671" y="6356350"/>
            <a:ext cx="1313328" cy="365125"/>
          </a:xfrm>
        </p:spPr>
        <p:txBody>
          <a:bodyPr/>
          <a:lstStyle/>
          <a:p>
            <a:r>
              <a:rPr lang="en-US"/>
              <a:t>October 15, 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158B7-FEC1-4347-AFDC-6986021A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Mayank Parasar, School of Electrical and Computer Engineering, Georgia Tech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F82F-7C61-493F-AD22-A96692C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6899-B7E0-724F-AFA7-9CBD82D6A34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0914E1FF-3088-4977-9CEC-B415F396D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995379"/>
              </p:ext>
            </p:extLst>
          </p:nvPr>
        </p:nvGraphicFramePr>
        <p:xfrm>
          <a:off x="997527" y="2568171"/>
          <a:ext cx="7471066" cy="321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355">
                  <a:extLst>
                    <a:ext uri="{9D8B030D-6E8A-4147-A177-3AD203B41FA5}">
                      <a16:colId xmlns:a16="http://schemas.microsoft.com/office/drawing/2014/main" val="1371828893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3406486608"/>
                    </a:ext>
                  </a:extLst>
                </a:gridCol>
                <a:gridCol w="1346861">
                  <a:extLst>
                    <a:ext uri="{9D8B030D-6E8A-4147-A177-3AD203B41FA5}">
                      <a16:colId xmlns:a16="http://schemas.microsoft.com/office/drawing/2014/main" val="1107064944"/>
                    </a:ext>
                  </a:extLst>
                </a:gridCol>
                <a:gridCol w="1072410">
                  <a:extLst>
                    <a:ext uri="{9D8B030D-6E8A-4147-A177-3AD203B41FA5}">
                      <a16:colId xmlns:a16="http://schemas.microsoft.com/office/drawing/2014/main" val="462697085"/>
                    </a:ext>
                  </a:extLst>
                </a:gridCol>
                <a:gridCol w="1747880">
                  <a:extLst>
                    <a:ext uri="{9D8B030D-6E8A-4147-A177-3AD203B41FA5}">
                      <a16:colId xmlns:a16="http://schemas.microsoft.com/office/drawing/2014/main" val="852209784"/>
                    </a:ext>
                  </a:extLst>
                </a:gridCol>
                <a:gridCol w="862051">
                  <a:extLst>
                    <a:ext uri="{9D8B030D-6E8A-4147-A177-3AD203B41FA5}">
                      <a16:colId xmlns:a16="http://schemas.microsoft.com/office/drawing/2014/main" val="940280158"/>
                    </a:ext>
                  </a:extLst>
                </a:gridCol>
              </a:tblGrid>
              <a:tr h="642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Wormhole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6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6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44528"/>
                  </a:ext>
                </a:extLst>
              </a:tr>
              <a:tr h="350578">
                <a:tc rowSpan="2">
                  <a:txBody>
                    <a:bodyPr/>
                    <a:lstStyle/>
                    <a:p>
                      <a:r>
                        <a:rPr lang="en-US" dirty="0"/>
                        <a:t>Single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942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3951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Multi flit Packet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7578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40800"/>
                  </a:ext>
                </a:extLst>
              </a:tr>
            </a:tbl>
          </a:graphicData>
        </a:graphic>
      </p:graphicFrame>
      <p:sp>
        <p:nvSpPr>
          <p:cNvPr id="22" name="Rectangle 9">
            <a:extLst>
              <a:ext uri="{FF2B5EF4-FFF2-40B4-BE49-F238E27FC236}">
                <a16:creationId xmlns:a16="http://schemas.microsoft.com/office/drawing/2014/main" id="{ABD04D8E-62CF-45D6-A3C5-69D720187692}"/>
              </a:ext>
            </a:extLst>
          </p:cNvPr>
          <p:cNvSpPr/>
          <p:nvPr/>
        </p:nvSpPr>
        <p:spPr>
          <a:xfrm>
            <a:off x="3449781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D9A9A741-149A-4E28-8109-169053B61182}"/>
              </a:ext>
            </a:extLst>
          </p:cNvPr>
          <p:cNvSpPr/>
          <p:nvPr/>
        </p:nvSpPr>
        <p:spPr>
          <a:xfrm>
            <a:off x="3638430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4BAA8D6E-6B41-4B8D-9FF9-FBF368D0251C}"/>
              </a:ext>
            </a:extLst>
          </p:cNvPr>
          <p:cNvSpPr/>
          <p:nvPr/>
        </p:nvSpPr>
        <p:spPr>
          <a:xfrm>
            <a:off x="3819396" y="2222443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92B443D-38C3-4966-BDDF-ACA2BB4B7ED4}"/>
              </a:ext>
            </a:extLst>
          </p:cNvPr>
          <p:cNvSpPr/>
          <p:nvPr/>
        </p:nvSpPr>
        <p:spPr>
          <a:xfrm>
            <a:off x="4005310" y="2225958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9AC3103-2BEB-40EF-8E40-5E29D349CB68}"/>
              </a:ext>
            </a:extLst>
          </p:cNvPr>
          <p:cNvSpPr/>
          <p:nvPr/>
        </p:nvSpPr>
        <p:spPr>
          <a:xfrm>
            <a:off x="4188729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26F007FE-2435-4E60-8A72-7B2E5BBE0835}"/>
              </a:ext>
            </a:extLst>
          </p:cNvPr>
          <p:cNvSpPr/>
          <p:nvPr/>
        </p:nvSpPr>
        <p:spPr>
          <a:xfrm>
            <a:off x="4368737" y="222451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2297294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831603" y="222365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8017517" y="2224940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7655868" y="222595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30293" y="2108177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907903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70762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509902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332E2042-73C0-48B4-A703-6182AFC3C6DD}"/>
              </a:ext>
            </a:extLst>
          </p:cNvPr>
          <p:cNvSpPr/>
          <p:nvPr/>
        </p:nvSpPr>
        <p:spPr>
          <a:xfrm>
            <a:off x="4829259" y="1312638"/>
            <a:ext cx="175090" cy="1891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7831603" y="1899794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DF233A37-1947-4A84-B2F4-C2E7B79C2B46}"/>
              </a:ext>
            </a:extLst>
          </p:cNvPr>
          <p:cNvSpPr/>
          <p:nvPr/>
        </p:nvSpPr>
        <p:spPr>
          <a:xfrm>
            <a:off x="8017517" y="1901079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7655868" y="1902096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100170" y="222782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24435" y="2230127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091206" y="1581089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15471" y="1583391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E7816235-E523-497C-B2A1-2B411EB4BECC}"/>
              </a:ext>
            </a:extLst>
          </p:cNvPr>
          <p:cNvSpPr/>
          <p:nvPr/>
        </p:nvSpPr>
        <p:spPr>
          <a:xfrm>
            <a:off x="6097610" y="1917905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8">
            <a:extLst>
              <a:ext uri="{FF2B5EF4-FFF2-40B4-BE49-F238E27FC236}">
                <a16:creationId xmlns:a16="http://schemas.microsoft.com/office/drawing/2014/main" id="{3479D151-6E44-4A1B-BF6A-BFEC8B62218B}"/>
              </a:ext>
            </a:extLst>
          </p:cNvPr>
          <p:cNvSpPr/>
          <p:nvPr/>
        </p:nvSpPr>
        <p:spPr>
          <a:xfrm>
            <a:off x="5921875" y="1912523"/>
            <a:ext cx="175735" cy="25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08D3D-21DD-4AC3-B284-8B805475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14" y="3242224"/>
            <a:ext cx="336757" cy="32623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A1C0D-872C-4CA0-96C3-13E76DA1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02" y="3241379"/>
            <a:ext cx="349169" cy="334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D821DA-CACC-433D-9D3C-2B597713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14" y="3626963"/>
            <a:ext cx="336757" cy="326233"/>
          </a:xfrm>
          <a:prstGeom prst="rect">
            <a:avLst/>
          </a:prstGeom>
          <a:noFill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6EA2A8-281A-4692-BDEA-DC43F9E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10" y="3249412"/>
            <a:ext cx="336757" cy="326233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652028-9495-4F5B-9843-4AC368CA7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10" y="3626962"/>
            <a:ext cx="336757" cy="326233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E9AE30-25E2-4EAA-A619-B3F24361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02" y="3245395"/>
            <a:ext cx="349169" cy="33426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2FF41-9F18-44E1-B5A4-0123A8CB8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5" y="4412770"/>
            <a:ext cx="349169" cy="334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D2AC11D-6035-43DC-825C-4964EA27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6" y="3974760"/>
            <a:ext cx="349169" cy="33426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1451EF-7466-49C6-9AE9-28306831F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02" y="3613083"/>
            <a:ext cx="349169" cy="33426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0860B03-E49F-4AB4-89E9-50DD221A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98" y="3613083"/>
            <a:ext cx="349169" cy="3342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08157B6-516D-40A3-9144-AD52EF37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018" y="3234191"/>
            <a:ext cx="349169" cy="33426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2B168BC-68CB-4622-80A1-D817A783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13" y="3626657"/>
            <a:ext cx="349169" cy="3342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A899339-11CC-480E-9776-65D84B5D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4" y="3970155"/>
            <a:ext cx="336757" cy="326233"/>
          </a:xfrm>
          <a:prstGeom prst="rect">
            <a:avLst/>
          </a:prstGeom>
          <a:noFill/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8586077-53F7-4B7F-A94F-76A542C6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22" y="3978546"/>
            <a:ext cx="336757" cy="326233"/>
          </a:xfrm>
          <a:prstGeom prst="rect">
            <a:avLst/>
          </a:prstGeom>
          <a:noFill/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F4E6F6C-38B3-40BC-9071-833463D0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04" y="4430413"/>
            <a:ext cx="336757" cy="326233"/>
          </a:xfrm>
          <a:prstGeom prst="rect">
            <a:avLst/>
          </a:prstGeom>
          <a:noFill/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A558D3D-BF20-45EF-93A2-3BC5E855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84" y="4436495"/>
            <a:ext cx="336757" cy="326233"/>
          </a:xfrm>
          <a:prstGeom prst="rect">
            <a:avLst/>
          </a:prstGeom>
          <a:noFill/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C9EC407-C0BD-4759-B4B1-DE6023748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24" y="4890428"/>
            <a:ext cx="349169" cy="3342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4E5EA51-C9DC-4CA5-965B-36777D8BA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92" y="4890428"/>
            <a:ext cx="349169" cy="33426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F21954D-EE93-4BAF-9BEF-75A175B1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77" y="5325897"/>
            <a:ext cx="349169" cy="3342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614AEC1-3750-48D7-89C2-5976D4C3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95" y="5324747"/>
            <a:ext cx="349169" cy="3342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D6545B0-CAFB-4979-A7D6-56969021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868" y="4881511"/>
            <a:ext cx="349169" cy="33426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61C2F57-99A8-4663-A1F1-DF43ECD1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1" y="3246335"/>
            <a:ext cx="349169" cy="33426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F7DBD16-9F69-4D7A-B02C-921054E3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71" y="3250351"/>
            <a:ext cx="349169" cy="33426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694B6D4-1C34-469B-8B52-3D846E54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1" y="3606007"/>
            <a:ext cx="349169" cy="3342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7C09664-865B-4695-A9A6-A0212BBD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71" y="3610023"/>
            <a:ext cx="349169" cy="33426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B83E810-9375-4125-A552-5AEE7D3C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301" y="4886412"/>
            <a:ext cx="349169" cy="33426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BE7EA39-32BE-4B68-8A0B-8B329B2F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70" y="5316405"/>
            <a:ext cx="349169" cy="33426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2911B69-3459-41E3-B293-899D2795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0" y="3988885"/>
            <a:ext cx="336757" cy="326233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660C263-D0CD-4DA3-8534-AF18E016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90" y="4449143"/>
            <a:ext cx="336757" cy="326233"/>
          </a:xfrm>
          <a:prstGeom prst="rect">
            <a:avLst/>
          </a:prstGeom>
          <a:noFill/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1367A0E-40A0-463F-B1D3-74B56056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64" y="4008587"/>
            <a:ext cx="336757" cy="326233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63F8C58-0581-4945-93C9-356C2B11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64" y="4468845"/>
            <a:ext cx="336757" cy="326233"/>
          </a:xfrm>
          <a:prstGeom prst="rect">
            <a:avLst/>
          </a:prstGeom>
          <a:noFill/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8D18296-F3F7-42E6-B498-B6466177E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30" y="4887229"/>
            <a:ext cx="336757" cy="326233"/>
          </a:xfrm>
          <a:prstGeom prst="rect">
            <a:avLst/>
          </a:prstGeom>
          <a:noFill/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8081D5F-0C18-4046-80B0-FFAD48B0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25" y="5316405"/>
            <a:ext cx="336757" cy="326233"/>
          </a:xfrm>
          <a:prstGeom prst="rect">
            <a:avLst/>
          </a:prstGeom>
          <a:noFill/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2BFE30-3B54-4A90-85A5-06F49918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314" y="5311265"/>
            <a:ext cx="349169" cy="3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1_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57063</TotalTime>
  <Words>1796</Words>
  <Application>Microsoft Macintosh PowerPoint</Application>
  <PresentationFormat>On-screen Show (4:3)</PresentationFormat>
  <Paragraphs>530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Century Gothic</vt:lpstr>
      <vt:lpstr>Helvetica</vt:lpstr>
      <vt:lpstr>Helvetica Neue</vt:lpstr>
      <vt:lpstr>Tahoma</vt:lpstr>
      <vt:lpstr>Times New Roman</vt:lpstr>
      <vt:lpstr>Wingdings 2</vt:lpstr>
      <vt:lpstr>1_Plaza</vt:lpstr>
      <vt:lpstr>Plaza</vt:lpstr>
      <vt:lpstr>Lightweight Emulation of Virtual Channels using Swaps</vt:lpstr>
      <vt:lpstr>Motivation: Buffer Management</vt:lpstr>
      <vt:lpstr>Flow Control</vt:lpstr>
      <vt:lpstr>Wormhole Flow Control Example</vt:lpstr>
      <vt:lpstr>Wormhole Flow Control </vt:lpstr>
      <vt:lpstr>Virtual Channel Flow Control Example</vt:lpstr>
      <vt:lpstr>Deep VC - Shallow VC</vt:lpstr>
      <vt:lpstr>Motivation: Pros and Cons</vt:lpstr>
      <vt:lpstr>Pros and Cons</vt:lpstr>
      <vt:lpstr>Big Question</vt:lpstr>
      <vt:lpstr>Outline</vt:lpstr>
      <vt:lpstr>Highlevel Idea</vt:lpstr>
      <vt:lpstr>Swaps</vt:lpstr>
      <vt:lpstr>MicroArc</vt:lpstr>
      <vt:lpstr>Quick Recap </vt:lpstr>
      <vt:lpstr>Outline</vt:lpstr>
      <vt:lpstr>Tail_Swap</vt:lpstr>
      <vt:lpstr>Outline</vt:lpstr>
      <vt:lpstr>Credit_Swap</vt:lpstr>
      <vt:lpstr>Outline</vt:lpstr>
      <vt:lpstr>Random_Swap</vt:lpstr>
      <vt:lpstr>Outline</vt:lpstr>
      <vt:lpstr>Comparison to VCs</vt:lpstr>
      <vt:lpstr>Outline</vt:lpstr>
      <vt:lpstr>Area and Power</vt:lpstr>
      <vt:lpstr>Overhead over baseline</vt:lpstr>
      <vt:lpstr>Revisiting comparison Metric </vt:lpstr>
      <vt:lpstr>Simulation Configuration</vt:lpstr>
      <vt:lpstr>Performance with Synthetic Traffic - I</vt:lpstr>
      <vt:lpstr>Performance with Synthetic Traffic - II</vt:lpstr>
      <vt:lpstr>Full System simulation Result</vt:lpstr>
      <vt:lpstr>Outline</vt:lpstr>
      <vt:lpstr>Conclusion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Krishna;mparasar3@gatech.edu</dc:creator>
  <cp:lastModifiedBy>Mayank Parasar</cp:lastModifiedBy>
  <cp:revision>3535</cp:revision>
  <cp:lastPrinted>2015-09-15T20:25:11Z</cp:lastPrinted>
  <dcterms:created xsi:type="dcterms:W3CDTF">2015-01-11T02:17:33Z</dcterms:created>
  <dcterms:modified xsi:type="dcterms:W3CDTF">2020-01-31T02:45:19Z</dcterms:modified>
</cp:coreProperties>
</file>